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y="5143500" cx="9144000"/>
  <p:notesSz cx="6858000" cy="9144000"/>
  <p:embeddedFontLst>
    <p:embeddedFont>
      <p:font typeface="Alexandria Medium"/>
      <p:regular r:id="rId52"/>
      <p:bold r:id="rId53"/>
    </p:embeddedFont>
    <p:embeddedFont>
      <p:font typeface="Albert Sans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AlexandriaMedium-bold.fntdata"/><Relationship Id="rId52" Type="http://schemas.openxmlformats.org/officeDocument/2006/relationships/font" Target="fonts/AlexandriaMedium-regular.fntdata"/><Relationship Id="rId11" Type="http://schemas.openxmlformats.org/officeDocument/2006/relationships/slide" Target="slides/slide7.xml"/><Relationship Id="rId55" Type="http://schemas.openxmlformats.org/officeDocument/2006/relationships/font" Target="fonts/AlbertSans-bold.fntdata"/><Relationship Id="rId10" Type="http://schemas.openxmlformats.org/officeDocument/2006/relationships/slide" Target="slides/slide6.xml"/><Relationship Id="rId54" Type="http://schemas.openxmlformats.org/officeDocument/2006/relationships/font" Target="fonts/AlbertSans-regular.fntdata"/><Relationship Id="rId13" Type="http://schemas.openxmlformats.org/officeDocument/2006/relationships/slide" Target="slides/slide9.xml"/><Relationship Id="rId57" Type="http://schemas.openxmlformats.org/officeDocument/2006/relationships/font" Target="fonts/AlbertSans-boldItalic.fntdata"/><Relationship Id="rId12" Type="http://schemas.openxmlformats.org/officeDocument/2006/relationships/slide" Target="slides/slide8.xml"/><Relationship Id="rId56" Type="http://schemas.openxmlformats.org/officeDocument/2006/relationships/font" Target="fonts/AlbertSans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58abb5f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58abb5f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f1a8ef8f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f1a8ef8f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4f1a8ef8f7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4f1a8ef8f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4f1a8ef8f7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4f1a8ef8f7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4f1a8ef8f7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4f1a8ef8f7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4f1ca3d646_4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4f1ca3d646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4f1a8ef8f7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4f1a8ef8f7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4f1a8ef8f7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4f1a8ef8f7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4f1a8ef8f7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4f1a8ef8f7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4f1a8ef8f7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4f1a8ef8f7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4f1a8ef8f7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4f1a8ef8f7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703cb3a7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703cb3a7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4f1a8ef8f7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4f1a8ef8f7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4f1a8ef8f7_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4f1a8ef8f7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4f1a8ef8f7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4f1a8ef8f7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4f1a8ef8f7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4f1a8ef8f7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4f1ca3d646_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4f1ca3d646_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4f1ca3d646_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4f1ca3d646_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4f1ca3d646_8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4f1ca3d646_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4f1ca3d646_8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4f1ca3d646_8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4f1ca3d646_8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4f1ca3d646_8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4f1a8ef8f7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4f1a8ef8f7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685abcf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5685abcf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4f1a8ef8f7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4f1a8ef8f7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4f1a8ef8f7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4f1a8ef8f7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4f1a8ef8f7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4f1a8ef8f7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4f20fa175a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4f20fa175a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4f1a8ef8f7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4f1a8ef8f7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4f20fa175a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4f20fa175a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4f1a8ef8f7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4f1a8ef8f7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4f43fc7f87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4f43fc7f87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4f43fc7f87_6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4f43fc7f87_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4f43fc7f87_6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4f43fc7f87_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f1a8ef8f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f1a8ef8f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4f43fc7f87_6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4f43fc7f87_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4f43fc7f87_6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4f43fc7f87_6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4f1a8ef8f7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4f1a8ef8f7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4f1ca3d6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4f1ca3d6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572bee519d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572bee519d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572bee519d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572bee519d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572bee519d_0_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572bee519d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4f1a8ef8f7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4f1a8ef8f7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4f1a8ef8f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4f1a8ef8f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f1a8ef8f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4f1a8ef8f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f1a8ef8f7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4f1a8ef8f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4f43fc7f8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4f43fc7f8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f1a8ef8f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4f1a8ef8f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2272" l="-19689" r="19690" t="4147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715100" y="3068600"/>
            <a:ext cx="7713900" cy="15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subTitle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hasCustomPrompt="1" type="title"/>
          </p:nvPr>
        </p:nvSpPr>
        <p:spPr>
          <a:xfrm>
            <a:off x="1070650" y="1367325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609075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2"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hasCustomPrompt="1" idx="3" type="title"/>
          </p:nvPr>
        </p:nvSpPr>
        <p:spPr>
          <a:xfrm>
            <a:off x="1070650" y="2103525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4" type="subTitle"/>
          </p:nvPr>
        </p:nvSpPr>
        <p:spPr>
          <a:xfrm>
            <a:off x="1609075" y="2103524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hasCustomPrompt="1" idx="5" type="title"/>
          </p:nvPr>
        </p:nvSpPr>
        <p:spPr>
          <a:xfrm>
            <a:off x="1070650" y="2839750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idx="6" type="subTitle"/>
          </p:nvPr>
        </p:nvSpPr>
        <p:spPr>
          <a:xfrm>
            <a:off x="1609075" y="2839748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hasCustomPrompt="1" idx="7" type="title"/>
          </p:nvPr>
        </p:nvSpPr>
        <p:spPr>
          <a:xfrm>
            <a:off x="1070650" y="3575950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idx="8" type="subTitle"/>
          </p:nvPr>
        </p:nvSpPr>
        <p:spPr>
          <a:xfrm>
            <a:off x="1609075" y="3575948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9" type="title"/>
          </p:nvPr>
        </p:nvSpPr>
        <p:spPr>
          <a:xfrm>
            <a:off x="4927449" y="1367325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13" type="subTitle"/>
          </p:nvPr>
        </p:nvSpPr>
        <p:spPr>
          <a:xfrm>
            <a:off x="5465950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hasCustomPrompt="1" idx="14" type="title"/>
          </p:nvPr>
        </p:nvSpPr>
        <p:spPr>
          <a:xfrm>
            <a:off x="4927449" y="2103522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idx="15" type="subTitle"/>
          </p:nvPr>
        </p:nvSpPr>
        <p:spPr>
          <a:xfrm>
            <a:off x="5465950" y="2103519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hasCustomPrompt="1" idx="16" type="title"/>
          </p:nvPr>
        </p:nvSpPr>
        <p:spPr>
          <a:xfrm>
            <a:off x="4927449" y="2839728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idx="17" type="subTitle"/>
          </p:nvPr>
        </p:nvSpPr>
        <p:spPr>
          <a:xfrm>
            <a:off x="5465950" y="2839721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hasCustomPrompt="1" idx="18" type="title"/>
          </p:nvPr>
        </p:nvSpPr>
        <p:spPr>
          <a:xfrm>
            <a:off x="4927449" y="3575925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idx="19" type="subTitle"/>
          </p:nvPr>
        </p:nvSpPr>
        <p:spPr>
          <a:xfrm>
            <a:off x="5465950" y="3575916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 b="-35825" l="-6643" r="27548" t="13471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715100" y="1503175"/>
            <a:ext cx="5930100" cy="200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6" name="Google Shape;76;p14"/>
          <p:cNvSpPr txBox="1"/>
          <p:nvPr>
            <p:ph idx="2" type="subTitle"/>
          </p:nvPr>
        </p:nvSpPr>
        <p:spPr>
          <a:xfrm>
            <a:off x="715100" y="3965300"/>
            <a:ext cx="5930100" cy="45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 b="2272" l="-19689" r="19690" t="41478"/>
          <a:stretch/>
        </p:blipFill>
        <p:spPr>
          <a:xfrm flipH="1" rot="10800000">
            <a:off x="0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type="title"/>
          </p:nvPr>
        </p:nvSpPr>
        <p:spPr>
          <a:xfrm>
            <a:off x="715100" y="2259575"/>
            <a:ext cx="4276800" cy="231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572000" y="535000"/>
            <a:ext cx="3856500" cy="80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 rotWithShape="1">
          <a:blip r:embed="rId2">
            <a:alphaModFix/>
          </a:blip>
          <a:srcRect b="-26994" l="7043" r="-48486" t="47434"/>
          <a:stretch/>
        </p:blipFill>
        <p:spPr>
          <a:xfrm flipH="1" rot="10800000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>
            <p:ph type="title"/>
          </p:nvPr>
        </p:nvSpPr>
        <p:spPr>
          <a:xfrm>
            <a:off x="715100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715100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type="title"/>
          </p:nvPr>
        </p:nvSpPr>
        <p:spPr>
          <a:xfrm>
            <a:off x="43022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43022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type="title"/>
          </p:nvPr>
        </p:nvSpPr>
        <p:spPr>
          <a:xfrm>
            <a:off x="15454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15454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715100" y="2046500"/>
            <a:ext cx="59301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2" type="subTitle"/>
          </p:nvPr>
        </p:nvSpPr>
        <p:spPr>
          <a:xfrm>
            <a:off x="715100" y="3299000"/>
            <a:ext cx="59301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3" type="subTitle"/>
          </p:nvPr>
        </p:nvSpPr>
        <p:spPr>
          <a:xfrm>
            <a:off x="715100" y="1666700"/>
            <a:ext cx="59301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4" type="subTitle"/>
          </p:nvPr>
        </p:nvSpPr>
        <p:spPr>
          <a:xfrm>
            <a:off x="715100" y="2919200"/>
            <a:ext cx="59301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flipH="1" rot="10800000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>
            <p:ph idx="1" type="subTitle"/>
          </p:nvPr>
        </p:nvSpPr>
        <p:spPr>
          <a:xfrm>
            <a:off x="715100" y="2328775"/>
            <a:ext cx="21318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7151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3" type="subTitle"/>
          </p:nvPr>
        </p:nvSpPr>
        <p:spPr>
          <a:xfrm>
            <a:off x="3506100" y="2328775"/>
            <a:ext cx="21318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4" type="subTitle"/>
          </p:nvPr>
        </p:nvSpPr>
        <p:spPr>
          <a:xfrm>
            <a:off x="3506099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5" type="subTitle"/>
          </p:nvPr>
        </p:nvSpPr>
        <p:spPr>
          <a:xfrm>
            <a:off x="6297202" y="2328775"/>
            <a:ext cx="21318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6" type="subTitle"/>
          </p:nvPr>
        </p:nvSpPr>
        <p:spPr>
          <a:xfrm>
            <a:off x="62972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b="-40" l="36283" r="-6" t="30"/>
          <a:stretch/>
        </p:blipFill>
        <p:spPr>
          <a:xfrm rot="10800000">
            <a:off x="5864950" y="-3275"/>
            <a:ext cx="32790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7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715100" y="3758613"/>
            <a:ext cx="2131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2" type="subTitle"/>
          </p:nvPr>
        </p:nvSpPr>
        <p:spPr>
          <a:xfrm>
            <a:off x="715100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3" type="subTitle"/>
          </p:nvPr>
        </p:nvSpPr>
        <p:spPr>
          <a:xfrm>
            <a:off x="3506099" y="3758613"/>
            <a:ext cx="2131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4" type="subTitle"/>
          </p:nvPr>
        </p:nvSpPr>
        <p:spPr>
          <a:xfrm>
            <a:off x="3506099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5" type="subTitle"/>
          </p:nvPr>
        </p:nvSpPr>
        <p:spPr>
          <a:xfrm>
            <a:off x="6297200" y="3758613"/>
            <a:ext cx="2131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6" type="subTitle"/>
          </p:nvPr>
        </p:nvSpPr>
        <p:spPr>
          <a:xfrm>
            <a:off x="6297200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 rotWithShape="1">
          <a:blip r:embed="rId2">
            <a:alphaModFix/>
          </a:blip>
          <a:srcRect b="47851" l="104756" r="280062" t="-108210"/>
          <a:stretch/>
        </p:blipFill>
        <p:spPr>
          <a:xfrm rot="10800000"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715100" y="2046500"/>
            <a:ext cx="3780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2" type="subTitle"/>
          </p:nvPr>
        </p:nvSpPr>
        <p:spPr>
          <a:xfrm>
            <a:off x="715100" y="3299000"/>
            <a:ext cx="3780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3" type="subTitle"/>
          </p:nvPr>
        </p:nvSpPr>
        <p:spPr>
          <a:xfrm>
            <a:off x="715100" y="166670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4" type="subTitle"/>
          </p:nvPr>
        </p:nvSpPr>
        <p:spPr>
          <a:xfrm>
            <a:off x="715100" y="291920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5" type="subTitle"/>
          </p:nvPr>
        </p:nvSpPr>
        <p:spPr>
          <a:xfrm>
            <a:off x="4648300" y="2046500"/>
            <a:ext cx="3780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idx="6" type="subTitle"/>
          </p:nvPr>
        </p:nvSpPr>
        <p:spPr>
          <a:xfrm>
            <a:off x="4648300" y="3299000"/>
            <a:ext cx="3780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7" type="subTitle"/>
          </p:nvPr>
        </p:nvSpPr>
        <p:spPr>
          <a:xfrm>
            <a:off x="4648300" y="166670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8" type="subTitle"/>
          </p:nvPr>
        </p:nvSpPr>
        <p:spPr>
          <a:xfrm>
            <a:off x="4648300" y="291920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idx="1" type="subTitle"/>
          </p:nvPr>
        </p:nvSpPr>
        <p:spPr>
          <a:xfrm>
            <a:off x="715100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23"/>
          <p:cNvSpPr txBox="1"/>
          <p:nvPr>
            <p:ph idx="2" type="subTitle"/>
          </p:nvPr>
        </p:nvSpPr>
        <p:spPr>
          <a:xfrm>
            <a:off x="715100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" name="Google Shape;134;p23"/>
          <p:cNvSpPr txBox="1"/>
          <p:nvPr>
            <p:ph idx="3" type="subTitle"/>
          </p:nvPr>
        </p:nvSpPr>
        <p:spPr>
          <a:xfrm>
            <a:off x="715100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35" name="Google Shape;135;p23"/>
          <p:cNvSpPr txBox="1"/>
          <p:nvPr>
            <p:ph idx="4" type="subTitle"/>
          </p:nvPr>
        </p:nvSpPr>
        <p:spPr>
          <a:xfrm>
            <a:off x="715100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5" type="subTitle"/>
          </p:nvPr>
        </p:nvSpPr>
        <p:spPr>
          <a:xfrm>
            <a:off x="3355799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6" type="subTitle"/>
          </p:nvPr>
        </p:nvSpPr>
        <p:spPr>
          <a:xfrm>
            <a:off x="3355799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7" type="subTitle"/>
          </p:nvPr>
        </p:nvSpPr>
        <p:spPr>
          <a:xfrm>
            <a:off x="3355800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idx="8" type="subTitle"/>
          </p:nvPr>
        </p:nvSpPr>
        <p:spPr>
          <a:xfrm>
            <a:off x="3355800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9" type="subTitle"/>
          </p:nvPr>
        </p:nvSpPr>
        <p:spPr>
          <a:xfrm>
            <a:off x="5996501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13" type="subTitle"/>
          </p:nvPr>
        </p:nvSpPr>
        <p:spPr>
          <a:xfrm>
            <a:off x="5996501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idx="14" type="subTitle"/>
          </p:nvPr>
        </p:nvSpPr>
        <p:spPr>
          <a:xfrm>
            <a:off x="5996503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5" type="subTitle"/>
          </p:nvPr>
        </p:nvSpPr>
        <p:spPr>
          <a:xfrm>
            <a:off x="5996503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>
            <p:ph hasCustomPrompt="1" type="title"/>
          </p:nvPr>
        </p:nvSpPr>
        <p:spPr>
          <a:xfrm>
            <a:off x="715100" y="983000"/>
            <a:ext cx="7713900" cy="9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7" name="Google Shape;147;p24"/>
          <p:cNvSpPr txBox="1"/>
          <p:nvPr>
            <p:ph idx="1" type="subTitle"/>
          </p:nvPr>
        </p:nvSpPr>
        <p:spPr>
          <a:xfrm>
            <a:off x="715100" y="1858700"/>
            <a:ext cx="77139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hasCustomPrompt="1" idx="2" type="title"/>
          </p:nvPr>
        </p:nvSpPr>
        <p:spPr>
          <a:xfrm>
            <a:off x="715100" y="2921600"/>
            <a:ext cx="7713900" cy="9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9" name="Google Shape;149;p24"/>
          <p:cNvSpPr txBox="1"/>
          <p:nvPr>
            <p:ph idx="3" type="subTitle"/>
          </p:nvPr>
        </p:nvSpPr>
        <p:spPr>
          <a:xfrm>
            <a:off x="715100" y="3797300"/>
            <a:ext cx="77139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hasCustomPrompt="1" idx="2" type="title"/>
          </p:nvPr>
        </p:nvSpPr>
        <p:spPr>
          <a:xfrm>
            <a:off x="715100" y="253235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4" name="Google Shape;154;p25"/>
          <p:cNvSpPr txBox="1"/>
          <p:nvPr>
            <p:ph idx="1" type="subTitle"/>
          </p:nvPr>
        </p:nvSpPr>
        <p:spPr>
          <a:xfrm>
            <a:off x="715100" y="3291950"/>
            <a:ext cx="37806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3" type="subTitle"/>
          </p:nvPr>
        </p:nvSpPr>
        <p:spPr>
          <a:xfrm>
            <a:off x="715100" y="291215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56" name="Google Shape;156;p25"/>
          <p:cNvSpPr txBox="1"/>
          <p:nvPr>
            <p:ph idx="4" type="subTitle"/>
          </p:nvPr>
        </p:nvSpPr>
        <p:spPr>
          <a:xfrm>
            <a:off x="4648300" y="3291950"/>
            <a:ext cx="37806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5" type="subTitle"/>
          </p:nvPr>
        </p:nvSpPr>
        <p:spPr>
          <a:xfrm>
            <a:off x="4648300" y="291215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hasCustomPrompt="1" idx="6" type="title"/>
          </p:nvPr>
        </p:nvSpPr>
        <p:spPr>
          <a:xfrm>
            <a:off x="4648300" y="253235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flipH="1" rot="10800000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 rotWithShape="1">
          <a:blip r:embed="rId2">
            <a:alphaModFix/>
          </a:blip>
          <a:srcRect b="-11170" l="-6643" r="27548" t="-11183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/>
          <p:nvPr>
            <p:ph type="ctrTitle"/>
          </p:nvPr>
        </p:nvSpPr>
        <p:spPr>
          <a:xfrm>
            <a:off x="715100" y="3330625"/>
            <a:ext cx="38568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2" name="Google Shape;172;p29"/>
          <p:cNvSpPr txBox="1"/>
          <p:nvPr>
            <p:ph idx="1" type="subTitle"/>
          </p:nvPr>
        </p:nvSpPr>
        <p:spPr>
          <a:xfrm>
            <a:off x="4571900" y="535000"/>
            <a:ext cx="2683800" cy="11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3" name="Google Shape;173;p29"/>
          <p:cNvSpPr txBox="1"/>
          <p:nvPr/>
        </p:nvSpPr>
        <p:spPr>
          <a:xfrm>
            <a:off x="4571863" y="2278000"/>
            <a:ext cx="2683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and infographics &amp; images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9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b="-35825" l="-6643" r="27548" t="13471"/>
          <a:stretch/>
        </p:blipFill>
        <p:spPr>
          <a:xfrm flipH="1">
            <a:off x="-10680" y="-2437"/>
            <a:ext cx="3321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flipH="1" rot="10800000">
            <a:off x="-10680" y="-2437"/>
            <a:ext cx="9144080" cy="5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b="41635" l="174697" r="177064" t="-83399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type="title"/>
          </p:nvPr>
        </p:nvSpPr>
        <p:spPr>
          <a:xfrm>
            <a:off x="715100" y="535000"/>
            <a:ext cx="3856800" cy="948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15100" y="1636300"/>
            <a:ext cx="3856800" cy="189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4"/>
          <p:cNvSpPr/>
          <p:nvPr>
            <p:ph idx="2" type="pic"/>
          </p:nvPr>
        </p:nvSpPr>
        <p:spPr>
          <a:xfrm>
            <a:off x="5715175" y="7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1189750" y="1742900"/>
            <a:ext cx="2907600" cy="21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5046650" y="1742900"/>
            <a:ext cx="2907600" cy="21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b="47851" l="104756" r="280062" t="-108210"/>
          <a:stretch/>
        </p:blipFill>
        <p:spPr>
          <a:xfrm rot="10800000"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 b="34585" l="130683" r="175247" t="-50527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715100" y="535000"/>
            <a:ext cx="3856800" cy="95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715100" y="1641400"/>
            <a:ext cx="3856800" cy="72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7"/>
          <p:cNvSpPr/>
          <p:nvPr>
            <p:ph idx="2" type="pic"/>
          </p:nvPr>
        </p:nvSpPr>
        <p:spPr>
          <a:xfrm>
            <a:off x="5714900" y="-7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 rotWithShape="1">
          <a:blip r:embed="rId2">
            <a:alphaModFix/>
          </a:blip>
          <a:srcRect b="2272" l="-19689" r="19690" t="4147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/>
          <p:nvPr>
            <p:ph type="title"/>
          </p:nvPr>
        </p:nvSpPr>
        <p:spPr>
          <a:xfrm>
            <a:off x="715100" y="535000"/>
            <a:ext cx="7713900" cy="23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9"/>
          <p:cNvPicPr preferRelativeResize="0"/>
          <p:nvPr/>
        </p:nvPicPr>
        <p:blipFill rotWithShape="1">
          <a:blip r:embed="rId2">
            <a:alphaModFix/>
          </a:blip>
          <a:srcRect b="-26994" l="7043" r="-48486" t="47434"/>
          <a:stretch/>
        </p:blipFill>
        <p:spPr>
          <a:xfrm flipH="1" rot="10800000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9"/>
          <p:cNvSpPr txBox="1"/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4572000" y="3358100"/>
            <a:ext cx="38568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0"/>
          <p:cNvSpPr txBox="1"/>
          <p:nvPr>
            <p:ph type="title"/>
          </p:nvPr>
        </p:nvSpPr>
        <p:spPr>
          <a:xfrm>
            <a:off x="715100" y="4059800"/>
            <a:ext cx="7713600" cy="548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6.png"/><Relationship Id="rId9" Type="http://schemas.openxmlformats.org/officeDocument/2006/relationships/image" Target="../media/image29.jpg"/><Relationship Id="rId5" Type="http://schemas.openxmlformats.org/officeDocument/2006/relationships/image" Target="../media/image8.jpg"/><Relationship Id="rId6" Type="http://schemas.openxmlformats.org/officeDocument/2006/relationships/image" Target="../media/image7.jpg"/><Relationship Id="rId7" Type="http://schemas.openxmlformats.org/officeDocument/2006/relationships/image" Target="../media/image5.png"/><Relationship Id="rId8" Type="http://schemas.openxmlformats.org/officeDocument/2006/relationships/image" Target="../media/image14.jpg"/><Relationship Id="rId11" Type="http://schemas.openxmlformats.org/officeDocument/2006/relationships/image" Target="../media/image30.jpg"/><Relationship Id="rId10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18.png"/><Relationship Id="rId5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ita.ucsd.edu/workshop/06/papers/253.pdf?utm_source=chatgpt.com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ctrTitle"/>
          </p:nvPr>
        </p:nvSpPr>
        <p:spPr>
          <a:xfrm>
            <a:off x="711750" y="1958600"/>
            <a:ext cx="7252200" cy="26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</a:t>
            </a:r>
            <a:endParaRPr/>
          </a:p>
        </p:txBody>
      </p:sp>
      <p:sp>
        <p:nvSpPr>
          <p:cNvPr id="185" name="Google Shape;185;p32"/>
          <p:cNvSpPr txBox="1"/>
          <p:nvPr>
            <p:ph idx="1" type="subTitle"/>
          </p:nvPr>
        </p:nvSpPr>
        <p:spPr>
          <a:xfrm>
            <a:off x="4572000" y="535000"/>
            <a:ext cx="3860400" cy="10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 - 216 PROJECT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Prof. Yash Vasavada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Group 3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Group 14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Mentor : Bibin Baby John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>
            <p:ph type="title"/>
          </p:nvPr>
        </p:nvSpPr>
        <p:spPr>
          <a:xfrm>
            <a:off x="720000" y="535000"/>
            <a:ext cx="63183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Trellis Representation:</a:t>
            </a:r>
            <a:endParaRPr sz="4000"/>
          </a:p>
        </p:txBody>
      </p:sp>
      <p:sp>
        <p:nvSpPr>
          <p:cNvPr id="266" name="Google Shape;266;p41"/>
          <p:cNvSpPr txBox="1"/>
          <p:nvPr>
            <p:ph idx="1" type="subTitle"/>
          </p:nvPr>
        </p:nvSpPr>
        <p:spPr>
          <a:xfrm>
            <a:off x="720000" y="1529975"/>
            <a:ext cx="7708800" cy="30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</a:rPr>
              <a:t>Convolutional codes</a:t>
            </a:r>
            <a:r>
              <a:rPr lang="en" sz="1700">
                <a:solidFill>
                  <a:srgbClr val="000000"/>
                </a:solidFill>
              </a:rPr>
              <a:t> are often shown using a </a:t>
            </a:r>
            <a:r>
              <a:rPr b="1" lang="en" sz="1700">
                <a:solidFill>
                  <a:srgbClr val="000000"/>
                </a:solidFill>
              </a:rPr>
              <a:t>trellis diagram</a:t>
            </a:r>
            <a:r>
              <a:rPr lang="en" sz="1700">
                <a:solidFill>
                  <a:srgbClr val="000000"/>
                </a:solidFill>
              </a:rPr>
              <a:t>.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In this diagram: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000000"/>
                </a:solidFill>
              </a:rPr>
              <a:t>Each </a:t>
            </a:r>
            <a:r>
              <a:rPr b="1" lang="en" sz="1700">
                <a:solidFill>
                  <a:srgbClr val="000000"/>
                </a:solidFill>
              </a:rPr>
              <a:t>point (node)</a:t>
            </a:r>
            <a:r>
              <a:rPr lang="en" sz="1700">
                <a:solidFill>
                  <a:srgbClr val="000000"/>
                </a:solidFill>
              </a:rPr>
              <a:t> shows a possible state of the encoder.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000000"/>
                </a:solidFill>
              </a:rPr>
              <a:t>The </a:t>
            </a:r>
            <a:r>
              <a:rPr b="1" lang="en" sz="1700">
                <a:solidFill>
                  <a:srgbClr val="000000"/>
                </a:solidFill>
              </a:rPr>
              <a:t>lines (edges)</a:t>
            </a:r>
            <a:r>
              <a:rPr lang="en" sz="1700">
                <a:solidFill>
                  <a:srgbClr val="000000"/>
                </a:solidFill>
              </a:rPr>
              <a:t> between points show how the encoder can move from one state to another when sending bits.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This diagram helps us </a:t>
            </a:r>
            <a:r>
              <a:rPr b="1" lang="en" sz="1700">
                <a:solidFill>
                  <a:srgbClr val="000000"/>
                </a:solidFill>
              </a:rPr>
              <a:t>easily see all the possible paths</a:t>
            </a:r>
            <a:r>
              <a:rPr lang="en" sz="1700">
                <a:solidFill>
                  <a:srgbClr val="000000"/>
                </a:solidFill>
              </a:rPr>
              <a:t> the encoder can take while sending data.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>
            <p:ph type="title"/>
          </p:nvPr>
        </p:nvSpPr>
        <p:spPr>
          <a:xfrm>
            <a:off x="720000" y="311250"/>
            <a:ext cx="59253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Viterbi Decoder:</a:t>
            </a:r>
            <a:endParaRPr sz="4000"/>
          </a:p>
        </p:txBody>
      </p:sp>
      <p:sp>
        <p:nvSpPr>
          <p:cNvPr id="272" name="Google Shape;272;p42"/>
          <p:cNvSpPr txBox="1"/>
          <p:nvPr>
            <p:ph idx="1" type="subTitle"/>
          </p:nvPr>
        </p:nvSpPr>
        <p:spPr>
          <a:xfrm>
            <a:off x="539075" y="1062550"/>
            <a:ext cx="7889700" cy="3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The </a:t>
            </a:r>
            <a:r>
              <a:rPr b="1" lang="en" sz="1600">
                <a:solidFill>
                  <a:srgbClr val="000000"/>
                </a:solidFill>
              </a:rPr>
              <a:t>Viterbi decoding algorithm</a:t>
            </a:r>
            <a:r>
              <a:rPr lang="en" sz="1600">
                <a:solidFill>
                  <a:srgbClr val="000000"/>
                </a:solidFill>
              </a:rPr>
              <a:t> helps figure out what was originally sent by using: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lbert Sans"/>
              <a:buChar char="●"/>
            </a:pPr>
            <a:r>
              <a:rPr b="1" lang="en" sz="1600">
                <a:solidFill>
                  <a:srgbClr val="000000"/>
                </a:solidFill>
              </a:rPr>
              <a:t>Branch Metric (BM)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lbert Sans"/>
              <a:buChar char="●"/>
            </a:pPr>
            <a:r>
              <a:rPr b="1" lang="en" sz="1600">
                <a:solidFill>
                  <a:srgbClr val="000000"/>
                </a:solidFill>
              </a:rPr>
              <a:t>Path Metric (PM)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The </a:t>
            </a:r>
            <a:r>
              <a:rPr b="1" lang="en" sz="1600">
                <a:solidFill>
                  <a:srgbClr val="000000"/>
                </a:solidFill>
              </a:rPr>
              <a:t>branch metric</a:t>
            </a:r>
            <a:r>
              <a:rPr lang="en" sz="1600">
                <a:solidFill>
                  <a:srgbClr val="000000"/>
                </a:solidFill>
              </a:rPr>
              <a:t> checks how different the received bits are from the expected bits.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</a:rPr>
              <a:t>If we use </a:t>
            </a:r>
            <a:r>
              <a:rPr b="1" lang="en" sz="1600">
                <a:solidFill>
                  <a:srgbClr val="000000"/>
                </a:solidFill>
              </a:rPr>
              <a:t>hard decision decoding</a:t>
            </a:r>
            <a:r>
              <a:rPr lang="en" sz="1600">
                <a:solidFill>
                  <a:srgbClr val="000000"/>
                </a:solidFill>
              </a:rPr>
              <a:t> (just 0s and 1s), we use </a:t>
            </a:r>
            <a:r>
              <a:rPr b="1" lang="en" sz="1600">
                <a:solidFill>
                  <a:srgbClr val="000000"/>
                </a:solidFill>
              </a:rPr>
              <a:t>Hamming distance</a:t>
            </a:r>
            <a:r>
              <a:rPr lang="en" sz="1600">
                <a:solidFill>
                  <a:srgbClr val="000000"/>
                </a:solidFill>
              </a:rPr>
              <a:t> to count how many bits are different.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</a:rPr>
              <a:t>If we use </a:t>
            </a:r>
            <a:r>
              <a:rPr b="1" lang="en" sz="1600">
                <a:solidFill>
                  <a:srgbClr val="000000"/>
                </a:solidFill>
              </a:rPr>
              <a:t>soft decision decoding</a:t>
            </a:r>
            <a:r>
              <a:rPr lang="en" sz="1600">
                <a:solidFill>
                  <a:srgbClr val="000000"/>
                </a:solidFill>
              </a:rPr>
              <a:t> (with real-valued inputs, not just 0s and 1s), we use </a:t>
            </a:r>
            <a:r>
              <a:rPr b="1" lang="en" sz="1600">
                <a:solidFill>
                  <a:srgbClr val="000000"/>
                </a:solidFill>
              </a:rPr>
              <a:t>Euclidean distance</a:t>
            </a:r>
            <a:r>
              <a:rPr lang="en" sz="1600">
                <a:solidFill>
                  <a:srgbClr val="000000"/>
                </a:solidFill>
              </a:rPr>
              <a:t>, which gives a more accurate measurement.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title"/>
          </p:nvPr>
        </p:nvSpPr>
        <p:spPr>
          <a:xfrm>
            <a:off x="720000" y="392125"/>
            <a:ext cx="59253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Computing Path and Branch metric:</a:t>
            </a:r>
            <a:endParaRPr sz="4000"/>
          </a:p>
        </p:txBody>
      </p:sp>
      <p:sp>
        <p:nvSpPr>
          <p:cNvPr id="278" name="Google Shape;278;p43"/>
          <p:cNvSpPr txBox="1"/>
          <p:nvPr>
            <p:ph idx="1" type="subTitle"/>
          </p:nvPr>
        </p:nvSpPr>
        <p:spPr>
          <a:xfrm>
            <a:off x="720000" y="1894975"/>
            <a:ext cx="7708800" cy="31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Computing Branch and Path metric is </a:t>
            </a:r>
            <a:r>
              <a:rPr lang="en" sz="1600"/>
              <a:t>crucial</a:t>
            </a:r>
            <a:r>
              <a:rPr lang="en" sz="1600"/>
              <a:t> for decoding using algorithms like viterbi algorithm.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Branch metric</a:t>
            </a:r>
            <a:r>
              <a:rPr lang="en" sz="1600"/>
              <a:t>  </a:t>
            </a:r>
            <a:r>
              <a:rPr b="1" lang="en" sz="1600"/>
              <a:t>: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  Branch metric is cost of transitioning from one state to another , based on </a:t>
            </a:r>
            <a:r>
              <a:rPr lang="en" sz="1600"/>
              <a:t>received</a:t>
            </a:r>
            <a:r>
              <a:rPr lang="en" sz="1600"/>
              <a:t> symbol and expected output 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It is typically computed using Hamming Distance(for hard d</a:t>
            </a:r>
            <a:r>
              <a:rPr lang="en" sz="1600"/>
              <a:t>ecisions</a:t>
            </a:r>
            <a:r>
              <a:rPr lang="en" sz="1600"/>
              <a:t>) and Euclidean Distance(for soft decisions)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Path metric :</a:t>
            </a:r>
            <a:r>
              <a:rPr lang="en" sz="1600"/>
              <a:t> 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 path metric is </a:t>
            </a:r>
            <a:r>
              <a:rPr lang="en" sz="1600"/>
              <a:t>cumulative</a:t>
            </a:r>
            <a:r>
              <a:rPr lang="en" sz="1600"/>
              <a:t> cost (sum of branch </a:t>
            </a:r>
            <a:r>
              <a:rPr lang="en" sz="1600"/>
              <a:t>metrics</a:t>
            </a:r>
            <a:r>
              <a:rPr lang="en" sz="1600"/>
              <a:t> ) along a path through the trellis 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/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Transfer Function:</a:t>
            </a:r>
            <a:endParaRPr sz="4000"/>
          </a:p>
        </p:txBody>
      </p:sp>
      <p:sp>
        <p:nvSpPr>
          <p:cNvPr id="284" name="Google Shape;284;p44"/>
          <p:cNvSpPr txBox="1"/>
          <p:nvPr>
            <p:ph idx="1" type="subTitle"/>
          </p:nvPr>
        </p:nvSpPr>
        <p:spPr>
          <a:xfrm>
            <a:off x="720000" y="1103225"/>
            <a:ext cx="7708800" cy="3961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lbert Sans"/>
              <a:buChar char="●"/>
            </a:pPr>
            <a:r>
              <a:rPr lang="en">
                <a:solidFill>
                  <a:srgbClr val="000000"/>
                </a:solidFill>
              </a:rPr>
              <a:t>﻿﻿Paths start from all zero state, traverse a Trellis path and return to all zero state for the first time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lbert Sans"/>
              <a:buChar char="●"/>
            </a:pPr>
            <a:r>
              <a:rPr lang="en">
                <a:solidFill>
                  <a:srgbClr val="000000"/>
                </a:solidFill>
              </a:rPr>
              <a:t>﻿﻿Multiple Trellis paths (2</a:t>
            </a:r>
            <a:r>
              <a:rPr baseline="30000" lang="en">
                <a:solidFill>
                  <a:srgbClr val="000000"/>
                </a:solidFill>
              </a:rPr>
              <a:t>k</a:t>
            </a:r>
            <a:r>
              <a:rPr lang="en">
                <a:solidFill>
                  <a:srgbClr val="000000"/>
                </a:solidFill>
              </a:rPr>
              <a:t>) exist that start and end in all zero states having the same code word lengths (visual information in Trellis diagram)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lbert Sans"/>
              <a:buChar char="●"/>
            </a:pPr>
            <a:r>
              <a:rPr lang="en">
                <a:solidFill>
                  <a:srgbClr val="000000"/>
                </a:solidFill>
              </a:rPr>
              <a:t>﻿﻿Transfer function: </a:t>
            </a:r>
            <a:r>
              <a:rPr lang="en">
                <a:solidFill>
                  <a:schemeClr val="lt2"/>
                </a:solidFill>
              </a:rPr>
              <a:t>An algebraic representation of all the paths that start and end at all zero state.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D - exponent ‘d’ indicates the number of ones in output code word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N - exponent ‘f(d)’ indicates the number of ones in input block k -bits at a time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J- exponent ‘g(d)’ indicates the number of branches spanned by the path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</a:rPr>
              <a:t>dfree</a:t>
            </a:r>
            <a:r>
              <a:rPr lang="en" sz="1300">
                <a:solidFill>
                  <a:srgbClr val="000000"/>
                </a:solidFill>
              </a:rPr>
              <a:t> is the minimum Hamming distance between any two distinct valid code sequences in a convolutional code.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85" name="Google Shape;285;p44" title="Screenshot 2025-04-18 at 6.44.24 PM.png"/>
          <p:cNvPicPr preferRelativeResize="0"/>
          <p:nvPr/>
        </p:nvPicPr>
        <p:blipFill rotWithShape="1">
          <a:blip r:embed="rId3">
            <a:alphaModFix/>
          </a:blip>
          <a:srcRect b="10594" l="2534" r="0" t="0"/>
          <a:stretch/>
        </p:blipFill>
        <p:spPr>
          <a:xfrm>
            <a:off x="2977550" y="2958950"/>
            <a:ext cx="3273999" cy="7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5" title="image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5120775" cy="30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5" title="Screenshot_2025-04-18_at_10.01.13_PM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0500" y="448625"/>
            <a:ext cx="3152800" cy="203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5" title="Screenshot_2025-04-18_at_10.02.18_PM-removebg-preview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100" y="3025200"/>
            <a:ext cx="7174524" cy="18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State Diagram:</a:t>
            </a:r>
            <a:endParaRPr sz="4000"/>
          </a:p>
        </p:txBody>
      </p:sp>
      <p:sp>
        <p:nvSpPr>
          <p:cNvPr id="298" name="Google Shape;298;p46"/>
          <p:cNvSpPr/>
          <p:nvPr/>
        </p:nvSpPr>
        <p:spPr>
          <a:xfrm>
            <a:off x="4257600" y="1530000"/>
            <a:ext cx="628800" cy="60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00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9" name="Google Shape;299;p46"/>
          <p:cNvSpPr/>
          <p:nvPr/>
        </p:nvSpPr>
        <p:spPr>
          <a:xfrm>
            <a:off x="6982225" y="2827900"/>
            <a:ext cx="628800" cy="60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10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0" name="Google Shape;300;p46"/>
          <p:cNvSpPr/>
          <p:nvPr/>
        </p:nvSpPr>
        <p:spPr>
          <a:xfrm>
            <a:off x="1620325" y="2827900"/>
            <a:ext cx="628800" cy="60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01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1" name="Google Shape;301;p46"/>
          <p:cNvSpPr/>
          <p:nvPr/>
        </p:nvSpPr>
        <p:spPr>
          <a:xfrm>
            <a:off x="4257600" y="3986225"/>
            <a:ext cx="628800" cy="60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11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302" name="Google Shape;302;p46"/>
          <p:cNvCxnSpPr>
            <a:endCxn id="299" idx="0"/>
          </p:cNvCxnSpPr>
          <p:nvPr/>
        </p:nvCxnSpPr>
        <p:spPr>
          <a:xfrm>
            <a:off x="4886425" y="1833100"/>
            <a:ext cx="2410200" cy="99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46"/>
          <p:cNvCxnSpPr>
            <a:stCxn id="300" idx="0"/>
            <a:endCxn id="298" idx="1"/>
          </p:cNvCxnSpPr>
          <p:nvPr/>
        </p:nvCxnSpPr>
        <p:spPr>
          <a:xfrm flipH="1" rot="10800000">
            <a:off x="1934725" y="1833100"/>
            <a:ext cx="2322900" cy="99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" name="Google Shape;304;p46"/>
          <p:cNvCxnSpPr>
            <a:stCxn id="299" idx="2"/>
            <a:endCxn id="301" idx="3"/>
          </p:cNvCxnSpPr>
          <p:nvPr/>
        </p:nvCxnSpPr>
        <p:spPr>
          <a:xfrm flipH="1">
            <a:off x="4886425" y="3434200"/>
            <a:ext cx="2410200" cy="85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46"/>
          <p:cNvCxnSpPr>
            <a:stCxn id="301" idx="1"/>
            <a:endCxn id="300" idx="2"/>
          </p:cNvCxnSpPr>
          <p:nvPr/>
        </p:nvCxnSpPr>
        <p:spPr>
          <a:xfrm rot="10800000">
            <a:off x="1934700" y="3434075"/>
            <a:ext cx="2322900" cy="85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" name="Google Shape;306;p46"/>
          <p:cNvCxnSpPr/>
          <p:nvPr/>
        </p:nvCxnSpPr>
        <p:spPr>
          <a:xfrm rot="10800000">
            <a:off x="2249125" y="3063613"/>
            <a:ext cx="473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46"/>
          <p:cNvCxnSpPr/>
          <p:nvPr/>
        </p:nvCxnSpPr>
        <p:spPr>
          <a:xfrm>
            <a:off x="2268475" y="3236875"/>
            <a:ext cx="46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46"/>
          <p:cNvCxnSpPr>
            <a:stCxn id="298" idx="1"/>
            <a:endCxn id="298" idx="3"/>
          </p:cNvCxnSpPr>
          <p:nvPr/>
        </p:nvCxnSpPr>
        <p:spPr>
          <a:xfrm>
            <a:off x="4257600" y="1833150"/>
            <a:ext cx="628800" cy="600"/>
          </a:xfrm>
          <a:prstGeom prst="curvedConnector5">
            <a:avLst>
              <a:gd fmla="val -37870" name="adj1"/>
              <a:gd fmla="val -101062500" name="adj2"/>
              <a:gd fmla="val 137870" name="adj3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46"/>
          <p:cNvCxnSpPr>
            <a:stCxn id="301" idx="1"/>
            <a:endCxn id="301" idx="3"/>
          </p:cNvCxnSpPr>
          <p:nvPr/>
        </p:nvCxnSpPr>
        <p:spPr>
          <a:xfrm>
            <a:off x="4257600" y="4289375"/>
            <a:ext cx="628800" cy="600"/>
          </a:xfrm>
          <a:prstGeom prst="curvedConnector5">
            <a:avLst>
              <a:gd fmla="val -37870" name="adj1"/>
              <a:gd fmla="val 112850000" name="adj2"/>
              <a:gd fmla="val 137870" name="adj3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46"/>
          <p:cNvSpPr txBox="1"/>
          <p:nvPr/>
        </p:nvSpPr>
        <p:spPr>
          <a:xfrm rot="1469022">
            <a:off x="5965803" y="2057814"/>
            <a:ext cx="572588" cy="3694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1/11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11" name="Google Shape;311;p46"/>
          <p:cNvSpPr txBox="1"/>
          <p:nvPr/>
        </p:nvSpPr>
        <p:spPr>
          <a:xfrm rot="-1451283">
            <a:off x="2681706" y="1985585"/>
            <a:ext cx="572568" cy="3693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/11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12" name="Google Shape;312;p46"/>
          <p:cNvSpPr txBox="1"/>
          <p:nvPr/>
        </p:nvSpPr>
        <p:spPr>
          <a:xfrm rot="1181289">
            <a:off x="2681687" y="3747835"/>
            <a:ext cx="572572" cy="3693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/10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13" name="Google Shape;313;p46"/>
          <p:cNvSpPr txBox="1"/>
          <p:nvPr/>
        </p:nvSpPr>
        <p:spPr>
          <a:xfrm rot="-1224082">
            <a:off x="6131065" y="3748037"/>
            <a:ext cx="572298" cy="3694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1/10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14" name="Google Shape;314;p46"/>
          <p:cNvSpPr txBox="1"/>
          <p:nvPr/>
        </p:nvSpPr>
        <p:spPr>
          <a:xfrm rot="1801">
            <a:off x="4329378" y="2725299"/>
            <a:ext cx="57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0/01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15" name="Google Shape;315;p46"/>
          <p:cNvSpPr txBox="1"/>
          <p:nvPr/>
        </p:nvSpPr>
        <p:spPr>
          <a:xfrm rot="1801">
            <a:off x="4329378" y="3222374"/>
            <a:ext cx="57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1/00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16" name="Google Shape;316;p46"/>
          <p:cNvSpPr txBox="1"/>
          <p:nvPr/>
        </p:nvSpPr>
        <p:spPr>
          <a:xfrm rot="1469022">
            <a:off x="4690278" y="1058989"/>
            <a:ext cx="572588" cy="3694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/00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17" name="Google Shape;317;p46"/>
          <p:cNvSpPr txBox="1"/>
          <p:nvPr/>
        </p:nvSpPr>
        <p:spPr>
          <a:xfrm rot="158525">
            <a:off x="4062687" y="4851806"/>
            <a:ext cx="572709" cy="3693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1/01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18" name="Google Shape;318;p46"/>
          <p:cNvSpPr txBox="1"/>
          <p:nvPr/>
        </p:nvSpPr>
        <p:spPr>
          <a:xfrm>
            <a:off x="4415425" y="2112425"/>
            <a:ext cx="31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19" name="Google Shape;319;p46"/>
          <p:cNvSpPr txBox="1"/>
          <p:nvPr/>
        </p:nvSpPr>
        <p:spPr>
          <a:xfrm>
            <a:off x="1141900" y="2991100"/>
            <a:ext cx="35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20" name="Google Shape;320;p46"/>
          <p:cNvSpPr txBox="1"/>
          <p:nvPr/>
        </p:nvSpPr>
        <p:spPr>
          <a:xfrm>
            <a:off x="5215100" y="4548125"/>
            <a:ext cx="35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21" name="Google Shape;321;p46"/>
          <p:cNvSpPr txBox="1"/>
          <p:nvPr/>
        </p:nvSpPr>
        <p:spPr>
          <a:xfrm>
            <a:off x="7792700" y="2991100"/>
            <a:ext cx="35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/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BCJR Algorithm:</a:t>
            </a:r>
            <a:endParaRPr sz="4000"/>
          </a:p>
        </p:txBody>
      </p:sp>
      <p:sp>
        <p:nvSpPr>
          <p:cNvPr id="327" name="Google Shape;327;p47"/>
          <p:cNvSpPr txBox="1"/>
          <p:nvPr>
            <p:ph idx="1" type="subTitle"/>
          </p:nvPr>
        </p:nvSpPr>
        <p:spPr>
          <a:xfrm>
            <a:off x="720000" y="1467325"/>
            <a:ext cx="7708800" cy="31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226059" lvl="0" marL="27432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</a:pPr>
            <a:r>
              <a:rPr lang="en"/>
              <a:t>BCJR algorithm computes the a-posteriori L-Values of each information bit.</a:t>
            </a:r>
            <a:endParaRPr/>
          </a:p>
          <a:p>
            <a:pPr indent="0" lvl="0" marL="27432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2133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"/>
              <a:t>Where </a:t>
            </a:r>
            <a:r>
              <a:rPr lang="en" sz="1650">
                <a:solidFill>
                  <a:srgbClr val="001D3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Σ</a:t>
            </a:r>
            <a:r>
              <a:rPr baseline="-25000" lang="en">
                <a:solidFill>
                  <a:srgbClr val="001D35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aseline="30000" lang="en">
                <a:solidFill>
                  <a:srgbClr val="001D35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"/>
              <a:t> is the set of all state pairs s</a:t>
            </a:r>
            <a:r>
              <a:rPr baseline="-25000" lang="en"/>
              <a:t>l</a:t>
            </a:r>
            <a:r>
              <a:rPr lang="en"/>
              <a:t> = s’ and s</a:t>
            </a:r>
            <a:r>
              <a:rPr baseline="-25000" lang="en"/>
              <a:t>l+1</a:t>
            </a:r>
            <a:r>
              <a:rPr lang="en"/>
              <a:t>  = s that correspond to the input bit u</a:t>
            </a:r>
            <a:r>
              <a:rPr baseline="-25000" lang="en"/>
              <a:t>l</a:t>
            </a:r>
            <a:r>
              <a:rPr lang="en"/>
              <a:t> = +1 at time l. </a:t>
            </a:r>
            <a:r>
              <a:rPr baseline="-25000" lang="en"/>
              <a:t>  </a:t>
            </a:r>
            <a:endParaRPr baseline="30000">
              <a:solidFill>
                <a:srgbClr val="001D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1200">
              <a:solidFill>
                <a:srgbClr val="001D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7432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1100">
              <a:solidFill>
                <a:srgbClr val="001D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47" title="Screenshot 2025-04-18 at 4.43.4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850" y="2882625"/>
            <a:ext cx="7407048" cy="6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7" title="Screenshot_2025-04-18_at_4.45.36_PM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3899" y="2276425"/>
            <a:ext cx="2214950" cy="5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/>
          <p:nvPr>
            <p:ph idx="1" type="subTitle"/>
          </p:nvPr>
        </p:nvSpPr>
        <p:spPr>
          <a:xfrm>
            <a:off x="720000" y="3118700"/>
            <a:ext cx="8245500" cy="14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joint pdf’s p(s’,s,r) in Equation 1 can be evaluated recursively: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p(s’,s,r) = p(s’ , s, </a:t>
            </a:r>
            <a:r>
              <a:rPr lang="en" sz="1700"/>
              <a:t>r</a:t>
            </a:r>
            <a:r>
              <a:rPr baseline="-25000" lang="en" sz="1700"/>
              <a:t>t&lt;l </a:t>
            </a:r>
            <a:r>
              <a:rPr lang="en" sz="1700"/>
              <a:t>, r</a:t>
            </a:r>
            <a:r>
              <a:rPr baseline="-25000" lang="en" sz="1700"/>
              <a:t>l </a:t>
            </a:r>
            <a:r>
              <a:rPr lang="en" sz="1700"/>
              <a:t>, r</a:t>
            </a:r>
            <a:r>
              <a:rPr baseline="-25000" lang="en" sz="1700"/>
              <a:t>t&gt;l</a:t>
            </a:r>
            <a:r>
              <a:rPr lang="en" sz="1700"/>
              <a:t> </a:t>
            </a:r>
            <a:r>
              <a:rPr lang="en" sz="1700"/>
              <a:t>)</a:t>
            </a:r>
            <a:endParaRPr sz="17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    = </a:t>
            </a:r>
            <a:r>
              <a:rPr lang="en" sz="1700"/>
              <a:t>p(r</a:t>
            </a:r>
            <a:r>
              <a:rPr baseline="-25000" lang="en" sz="1700"/>
              <a:t>t&gt;l</a:t>
            </a:r>
            <a:r>
              <a:rPr lang="en" sz="1700"/>
              <a:t>  | s’ , s, r</a:t>
            </a:r>
            <a:r>
              <a:rPr baseline="-25000" lang="en" sz="1700"/>
              <a:t>t&lt;l </a:t>
            </a:r>
            <a:r>
              <a:rPr lang="en" sz="1700"/>
              <a:t>, r</a:t>
            </a:r>
            <a:r>
              <a:rPr baseline="-25000" lang="en" sz="1700"/>
              <a:t>l </a:t>
            </a:r>
            <a:r>
              <a:rPr lang="en" sz="1700"/>
              <a:t>) p(s’ , s, r</a:t>
            </a:r>
            <a:r>
              <a:rPr baseline="-25000" lang="en" sz="1700"/>
              <a:t>t&lt;l </a:t>
            </a:r>
            <a:r>
              <a:rPr lang="en" sz="1700"/>
              <a:t>, r</a:t>
            </a:r>
            <a:r>
              <a:rPr baseline="-25000" lang="en" sz="1700"/>
              <a:t>l </a:t>
            </a:r>
            <a:r>
              <a:rPr lang="en" sz="1700"/>
              <a:t>)</a:t>
            </a:r>
            <a:endParaRPr sz="17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    = p(r</a:t>
            </a:r>
            <a:r>
              <a:rPr baseline="-25000" lang="en" sz="1700"/>
              <a:t>t&gt;l</a:t>
            </a:r>
            <a:r>
              <a:rPr lang="en" sz="1700"/>
              <a:t>  | s’ , s, r</a:t>
            </a:r>
            <a:r>
              <a:rPr baseline="-25000" lang="en" sz="1700"/>
              <a:t>t&lt;l </a:t>
            </a:r>
            <a:r>
              <a:rPr lang="en" sz="1700"/>
              <a:t>, r</a:t>
            </a:r>
            <a:r>
              <a:rPr baseline="-25000" lang="en" sz="1700"/>
              <a:t>l </a:t>
            </a:r>
            <a:r>
              <a:rPr lang="en" sz="1700"/>
              <a:t>) p(s,r</a:t>
            </a:r>
            <a:r>
              <a:rPr baseline="-25000" lang="en" sz="1700"/>
              <a:t>l</a:t>
            </a:r>
            <a:r>
              <a:rPr lang="en" sz="1700"/>
              <a:t>  | s’ ,  r</a:t>
            </a:r>
            <a:r>
              <a:rPr baseline="-25000" lang="en" sz="1700"/>
              <a:t>t&lt;l </a:t>
            </a:r>
            <a:r>
              <a:rPr lang="en" sz="1700"/>
              <a:t>)  p(s’ , r</a:t>
            </a:r>
            <a:r>
              <a:rPr baseline="-25000" lang="en" sz="1700"/>
              <a:t>t&lt;l </a:t>
            </a:r>
            <a:r>
              <a:rPr lang="en" sz="1700"/>
              <a:t>)</a:t>
            </a:r>
            <a:endParaRPr sz="17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    = p(r</a:t>
            </a:r>
            <a:r>
              <a:rPr baseline="-25000" lang="en" sz="1700"/>
              <a:t>t&gt;l</a:t>
            </a:r>
            <a:r>
              <a:rPr lang="en" sz="1700"/>
              <a:t> | s) p(s, r</a:t>
            </a:r>
            <a:r>
              <a:rPr baseline="-25000" lang="en" sz="1700"/>
              <a:t>l</a:t>
            </a:r>
            <a:r>
              <a:rPr lang="en" sz="1700"/>
              <a:t> | s’) p(s’, r</a:t>
            </a:r>
            <a:r>
              <a:rPr baseline="-25000" lang="en" sz="1700"/>
              <a:t>t&lt;l</a:t>
            </a:r>
            <a:r>
              <a:rPr lang="en" sz="1700"/>
              <a:t>)                                        </a:t>
            </a:r>
            <a:r>
              <a:rPr lang="en" sz="1500"/>
              <a:t>(Equation 2)</a:t>
            </a:r>
            <a:endParaRPr sz="15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335" name="Google Shape;335;p48"/>
          <p:cNvSpPr/>
          <p:nvPr/>
        </p:nvSpPr>
        <p:spPr>
          <a:xfrm>
            <a:off x="1292625" y="383500"/>
            <a:ext cx="444600" cy="433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A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36" name="Google Shape;336;p48"/>
          <p:cNvSpPr/>
          <p:nvPr/>
        </p:nvSpPr>
        <p:spPr>
          <a:xfrm>
            <a:off x="1292625" y="1435475"/>
            <a:ext cx="444600" cy="433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B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37" name="Google Shape;337;p48"/>
          <p:cNvSpPr/>
          <p:nvPr/>
        </p:nvSpPr>
        <p:spPr>
          <a:xfrm>
            <a:off x="2687500" y="383500"/>
            <a:ext cx="444600" cy="433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A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38" name="Google Shape;338;p48"/>
          <p:cNvSpPr/>
          <p:nvPr/>
        </p:nvSpPr>
        <p:spPr>
          <a:xfrm>
            <a:off x="2687500" y="1435475"/>
            <a:ext cx="444600" cy="433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B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339" name="Google Shape;339;p48"/>
          <p:cNvCxnSpPr>
            <a:stCxn id="335" idx="5"/>
            <a:endCxn id="338" idx="1"/>
          </p:cNvCxnSpPr>
          <p:nvPr/>
        </p:nvCxnSpPr>
        <p:spPr>
          <a:xfrm>
            <a:off x="1672115" y="753771"/>
            <a:ext cx="1080600" cy="745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48"/>
          <p:cNvCxnSpPr>
            <a:stCxn id="336" idx="7"/>
            <a:endCxn id="337" idx="3"/>
          </p:cNvCxnSpPr>
          <p:nvPr/>
        </p:nvCxnSpPr>
        <p:spPr>
          <a:xfrm flipH="1" rot="10800000">
            <a:off x="1672115" y="753804"/>
            <a:ext cx="1080600" cy="745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48"/>
          <p:cNvCxnSpPr>
            <a:stCxn id="335" idx="6"/>
            <a:endCxn id="337" idx="2"/>
          </p:cNvCxnSpPr>
          <p:nvPr/>
        </p:nvCxnSpPr>
        <p:spPr>
          <a:xfrm>
            <a:off x="1737225" y="600400"/>
            <a:ext cx="950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48"/>
          <p:cNvCxnSpPr>
            <a:stCxn id="336" idx="6"/>
            <a:endCxn id="338" idx="2"/>
          </p:cNvCxnSpPr>
          <p:nvPr/>
        </p:nvCxnSpPr>
        <p:spPr>
          <a:xfrm>
            <a:off x="1737225" y="1652375"/>
            <a:ext cx="950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48"/>
          <p:cNvSpPr txBox="1"/>
          <p:nvPr/>
        </p:nvSpPr>
        <p:spPr>
          <a:xfrm>
            <a:off x="1921575" y="309425"/>
            <a:ext cx="58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0/01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44" name="Google Shape;344;p48"/>
          <p:cNvSpPr txBox="1"/>
          <p:nvPr/>
        </p:nvSpPr>
        <p:spPr>
          <a:xfrm>
            <a:off x="1921500" y="1629713"/>
            <a:ext cx="58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1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/00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45" name="Google Shape;345;p48"/>
          <p:cNvSpPr txBox="1"/>
          <p:nvPr/>
        </p:nvSpPr>
        <p:spPr>
          <a:xfrm rot="-2048417">
            <a:off x="1691230" y="1038822"/>
            <a:ext cx="444745" cy="3693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/11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46" name="Google Shape;346;p48"/>
          <p:cNvSpPr txBox="1"/>
          <p:nvPr/>
        </p:nvSpPr>
        <p:spPr>
          <a:xfrm rot="2171364">
            <a:off x="2318590" y="1038790"/>
            <a:ext cx="444571" cy="3694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1/10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47" name="Google Shape;347;p48"/>
          <p:cNvSpPr txBox="1"/>
          <p:nvPr/>
        </p:nvSpPr>
        <p:spPr>
          <a:xfrm>
            <a:off x="4478225" y="874675"/>
            <a:ext cx="28575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(s’, s) =&gt; (A,B) , (B,B)</a:t>
            </a:r>
            <a:endParaRPr sz="2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48" name="Google Shape;348;p48"/>
          <p:cNvSpPr txBox="1"/>
          <p:nvPr/>
        </p:nvSpPr>
        <p:spPr>
          <a:xfrm>
            <a:off x="7229875" y="2510750"/>
            <a:ext cx="193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(Equation 1)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49" name="Google Shape;349;p48" title="Screenshot_2025-04-18_at_4.47.46_PM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2048725"/>
            <a:ext cx="6509875" cy="10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8"/>
          <p:cNvSpPr txBox="1"/>
          <p:nvPr/>
        </p:nvSpPr>
        <p:spPr>
          <a:xfrm>
            <a:off x="717475" y="515350"/>
            <a:ext cx="49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Eg.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9"/>
          <p:cNvSpPr txBox="1"/>
          <p:nvPr>
            <p:ph idx="1" type="subTitle"/>
          </p:nvPr>
        </p:nvSpPr>
        <p:spPr>
          <a:xfrm>
            <a:off x="720000" y="542250"/>
            <a:ext cx="7708800" cy="40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Where r</a:t>
            </a:r>
            <a:r>
              <a:rPr baseline="-25000" lang="en" sz="1600"/>
              <a:t>t&lt;l</a:t>
            </a:r>
            <a:r>
              <a:rPr lang="en" sz="1600"/>
              <a:t> represents the portion of the received sequence r before time l and r</a:t>
            </a:r>
            <a:r>
              <a:rPr baseline="-25000" lang="en" sz="1600"/>
              <a:t>t&gt;l </a:t>
            </a:r>
            <a:r>
              <a:rPr lang="en" sz="1600"/>
              <a:t>, represents the portion of the received sequence r after time l.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					</a:t>
            </a:r>
            <a:r>
              <a:rPr b="1" lang="en" sz="1800">
                <a:solidFill>
                  <a:srgbClr val="001D35"/>
                </a:solidFill>
              </a:rPr>
              <a:t>α</a:t>
            </a:r>
            <a:r>
              <a:rPr b="1" baseline="-25000" lang="en" sz="1800">
                <a:solidFill>
                  <a:srgbClr val="001D35"/>
                </a:solidFill>
              </a:rPr>
              <a:t>l</a:t>
            </a:r>
            <a:r>
              <a:rPr b="1" lang="en" sz="1800">
                <a:solidFill>
                  <a:srgbClr val="001D35"/>
                </a:solidFill>
              </a:rPr>
              <a:t>(s') </a:t>
            </a:r>
            <a:r>
              <a:rPr b="1" lang="en" sz="1800">
                <a:solidFill>
                  <a:srgbClr val="001D35"/>
                </a:solidFill>
              </a:rPr>
              <a:t>≡</a:t>
            </a:r>
            <a:r>
              <a:rPr b="1" lang="en" sz="1800">
                <a:solidFill>
                  <a:srgbClr val="001D35"/>
                </a:solidFill>
              </a:rPr>
              <a:t> p(s', r</a:t>
            </a:r>
            <a:r>
              <a:rPr b="1" baseline="-25000" lang="en" sz="1800">
                <a:solidFill>
                  <a:srgbClr val="001D35"/>
                </a:solidFill>
              </a:rPr>
              <a:t>t&lt;l </a:t>
            </a:r>
            <a:r>
              <a:rPr b="1" lang="en" sz="1800">
                <a:solidFill>
                  <a:srgbClr val="001D35"/>
                </a:solidFill>
              </a:rPr>
              <a:t>)</a:t>
            </a:r>
            <a:endParaRPr b="1" sz="1800">
              <a:solidFill>
                <a:srgbClr val="001D3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1D3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1D35"/>
                </a:solidFill>
              </a:rPr>
              <a:t>						β</a:t>
            </a:r>
            <a:r>
              <a:rPr b="1" baseline="-25000" lang="en" sz="1800">
                <a:solidFill>
                  <a:srgbClr val="001D35"/>
                </a:solidFill>
              </a:rPr>
              <a:t>l+1</a:t>
            </a:r>
            <a:r>
              <a:rPr b="1" lang="en" sz="1800">
                <a:solidFill>
                  <a:srgbClr val="001D35"/>
                </a:solidFill>
              </a:rPr>
              <a:t>(s) </a:t>
            </a:r>
            <a:r>
              <a:rPr b="1" lang="en" sz="1800">
                <a:solidFill>
                  <a:srgbClr val="001D35"/>
                </a:solidFill>
              </a:rPr>
              <a:t>≡</a:t>
            </a:r>
            <a:r>
              <a:rPr b="1" lang="en" sz="1800">
                <a:solidFill>
                  <a:srgbClr val="001D35"/>
                </a:solidFill>
              </a:rPr>
              <a:t> p(r</a:t>
            </a:r>
            <a:r>
              <a:rPr b="1" baseline="-25000" lang="en" sz="1800">
                <a:solidFill>
                  <a:srgbClr val="001D35"/>
                </a:solidFill>
              </a:rPr>
              <a:t>t&gt;l</a:t>
            </a:r>
            <a:r>
              <a:rPr b="1" lang="en" sz="1800">
                <a:solidFill>
                  <a:srgbClr val="001D35"/>
                </a:solidFill>
              </a:rPr>
              <a:t>| s)</a:t>
            </a:r>
            <a:endParaRPr b="1" sz="1800">
              <a:solidFill>
                <a:srgbClr val="001D3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1D3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1D35"/>
                </a:solidFill>
              </a:rPr>
              <a:t>						</a:t>
            </a:r>
            <a:r>
              <a:rPr b="1" lang="en" sz="1950">
                <a:solidFill>
                  <a:srgbClr val="001D35"/>
                </a:solidFill>
                <a:highlight>
                  <a:schemeClr val="lt1"/>
                </a:highlight>
              </a:rPr>
              <a:t>γ</a:t>
            </a:r>
            <a:r>
              <a:rPr b="1" baseline="-25000" lang="en" sz="1950">
                <a:solidFill>
                  <a:srgbClr val="001D35"/>
                </a:solidFill>
                <a:highlight>
                  <a:schemeClr val="lt1"/>
                </a:highlight>
              </a:rPr>
              <a:t>ι</a:t>
            </a:r>
            <a:r>
              <a:rPr b="1" lang="en" sz="1950">
                <a:solidFill>
                  <a:srgbClr val="001D35"/>
                </a:solidFill>
                <a:highlight>
                  <a:schemeClr val="lt1"/>
                </a:highlight>
              </a:rPr>
              <a:t>(s', s) = p(s, r</a:t>
            </a:r>
            <a:r>
              <a:rPr b="1" baseline="-25000" lang="en" sz="1700">
                <a:solidFill>
                  <a:srgbClr val="001D35"/>
                </a:solidFill>
                <a:highlight>
                  <a:schemeClr val="lt1"/>
                </a:highlight>
              </a:rPr>
              <a:t>l</a:t>
            </a:r>
            <a:r>
              <a:rPr b="1" lang="en" sz="1950">
                <a:solidFill>
                  <a:srgbClr val="001D35"/>
                </a:solidFill>
                <a:highlight>
                  <a:schemeClr val="lt1"/>
                </a:highlight>
              </a:rPr>
              <a:t>| s')</a:t>
            </a:r>
            <a:endParaRPr b="1" sz="1800">
              <a:solidFill>
                <a:srgbClr val="001D35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1D35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Equation 2 can be written as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	</a:t>
            </a:r>
            <a:r>
              <a:rPr lang="en" sz="1200">
                <a:solidFill>
                  <a:srgbClr val="001D35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200">
              <a:solidFill>
                <a:srgbClr val="001D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𝑝(𝑠′, 𝑠 , 𝑟)= 𝛽</a:t>
            </a:r>
            <a:r>
              <a:rPr baseline="-25000" lang="en" sz="1900">
                <a:solidFill>
                  <a:srgbClr val="000000"/>
                </a:solidFill>
              </a:rPr>
              <a:t>𝑙+1</a:t>
            </a:r>
            <a:r>
              <a:rPr lang="en" sz="1900">
                <a:solidFill>
                  <a:srgbClr val="000000"/>
                </a:solidFill>
              </a:rPr>
              <a:t>(𝑠) 𝛾</a:t>
            </a:r>
            <a:r>
              <a:rPr baseline="-25000" lang="en" sz="1900">
                <a:solidFill>
                  <a:srgbClr val="000000"/>
                </a:solidFill>
              </a:rPr>
              <a:t>𝑙</a:t>
            </a:r>
            <a:r>
              <a:rPr lang="en" sz="1900">
                <a:solidFill>
                  <a:srgbClr val="000000"/>
                </a:solidFill>
              </a:rPr>
              <a:t>(𝑠′,𝑠)𝛼</a:t>
            </a:r>
            <a:r>
              <a:rPr baseline="-25000" lang="en" sz="1900">
                <a:solidFill>
                  <a:srgbClr val="000000"/>
                </a:solidFill>
              </a:rPr>
              <a:t>𝑙</a:t>
            </a:r>
            <a:r>
              <a:rPr lang="en" sz="1900">
                <a:solidFill>
                  <a:srgbClr val="000000"/>
                </a:solidFill>
              </a:rPr>
              <a:t>(𝑠′)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0"/>
          <p:cNvSpPr txBox="1"/>
          <p:nvPr>
            <p:ph idx="1" type="subTitle"/>
          </p:nvPr>
        </p:nvSpPr>
        <p:spPr>
          <a:xfrm>
            <a:off x="911575" y="616325"/>
            <a:ext cx="7517100" cy="4527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Where </a:t>
            </a:r>
            <a:r>
              <a:rPr lang="en" sz="1750">
                <a:solidFill>
                  <a:srgbClr val="001D35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σ</a:t>
            </a:r>
            <a:r>
              <a:rPr baseline="-25000" lang="en" sz="1500">
                <a:solidFill>
                  <a:srgbClr val="001D35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" sz="1600"/>
              <a:t> is the set of all states at time.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61" name="Google Shape;361;p50" title="Screenshot 2025-04-18 at 3.56.5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063" y="401150"/>
            <a:ext cx="6361876" cy="33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394625" y="535000"/>
            <a:ext cx="41772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Honor</a:t>
            </a:r>
            <a:r>
              <a:rPr lang="en" sz="4000"/>
              <a:t> Code:</a:t>
            </a:r>
            <a:endParaRPr sz="4000"/>
          </a:p>
        </p:txBody>
      </p:sp>
      <p:sp>
        <p:nvSpPr>
          <p:cNvPr id="191" name="Google Shape;191;p33"/>
          <p:cNvSpPr txBox="1"/>
          <p:nvPr>
            <p:ph idx="1" type="body"/>
          </p:nvPr>
        </p:nvSpPr>
        <p:spPr>
          <a:xfrm>
            <a:off x="394625" y="1339075"/>
            <a:ext cx="4694100" cy="3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 declare that:</a:t>
            </a:r>
            <a:endParaRPr sz="1600"/>
          </a:p>
          <a:p>
            <a:pPr indent="-238759" lvl="0" marL="27432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Char char="■"/>
            </a:pPr>
            <a:r>
              <a:rPr lang="en" sz="1600"/>
              <a:t>The work that we are presenting is our own work.</a:t>
            </a:r>
            <a:endParaRPr sz="1600"/>
          </a:p>
          <a:p>
            <a:pPr indent="-2387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■"/>
            </a:pPr>
            <a:r>
              <a:rPr lang="en" sz="1600"/>
              <a:t>We have not copied the work (the code, the results etc.) that someone else has done.</a:t>
            </a:r>
            <a:endParaRPr sz="1600"/>
          </a:p>
          <a:p>
            <a:pPr indent="-2387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■"/>
            </a:pPr>
            <a:r>
              <a:rPr lang="en" sz="1600"/>
              <a:t>Concepts, understanding and insights we will be describing are our own.</a:t>
            </a:r>
            <a:endParaRPr sz="1600"/>
          </a:p>
          <a:p>
            <a:pPr indent="-23875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■"/>
            </a:pPr>
            <a:r>
              <a:rPr lang="en" sz="1600"/>
              <a:t>We make this pledge truthfully. We know that violation of this solemn pledge can carry grave consequences.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92" name="Google Shape;192;p33" title="Signature-Dev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825" y="974275"/>
            <a:ext cx="1016350" cy="11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1819" y="66544"/>
            <a:ext cx="3169450" cy="90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3" title="HARSH SIGN.jpg"/>
          <p:cNvPicPr preferRelativeResize="0"/>
          <p:nvPr/>
        </p:nvPicPr>
        <p:blipFill rotWithShape="1">
          <a:blip r:embed="rId5">
            <a:alphaModFix/>
          </a:blip>
          <a:srcRect b="32271" l="19963" r="29226" t="27619"/>
          <a:stretch/>
        </p:blipFill>
        <p:spPr>
          <a:xfrm rot="5400000">
            <a:off x="6090350" y="2391513"/>
            <a:ext cx="806649" cy="84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1125" y="2236700"/>
            <a:ext cx="1760424" cy="10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4000" y="1031148"/>
            <a:ext cx="1516516" cy="10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3" title="ayush signature (4)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71125" y="3537975"/>
            <a:ext cx="1760425" cy="80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28850" y="3472000"/>
            <a:ext cx="1760422" cy="767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83575" y="4379725"/>
            <a:ext cx="1687701" cy="6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 title="20221225_102629 (2).jp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10800" y="4423550"/>
            <a:ext cx="731825" cy="46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 txBox="1"/>
          <p:nvPr>
            <p:ph idx="1" type="subTitle"/>
          </p:nvPr>
        </p:nvSpPr>
        <p:spPr>
          <a:xfrm>
            <a:off x="859225" y="921600"/>
            <a:ext cx="7623000" cy="36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1D35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α</a:t>
            </a:r>
            <a:r>
              <a:rPr baseline="-25000" lang="en" sz="1350">
                <a:solidFill>
                  <a:srgbClr val="001D35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" sz="1350">
                <a:solidFill>
                  <a:srgbClr val="001D35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₊₁(A) =  γₗ (A , A) αₗ ( A ) + γₗ (B , A) αₗ (B)</a:t>
            </a:r>
            <a:endParaRPr sz="1350">
              <a:solidFill>
                <a:srgbClr val="001D35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1D35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1D35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α</a:t>
            </a:r>
            <a:r>
              <a:rPr baseline="-25000" lang="en" sz="1350">
                <a:solidFill>
                  <a:srgbClr val="001D35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" sz="1350">
                <a:solidFill>
                  <a:srgbClr val="001D35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₊₁(B) =  γₗ (B , B) αₗ ( B ) + γₗ (A , B) αₗ (A)</a:t>
            </a:r>
            <a:endParaRPr sz="1350">
              <a:solidFill>
                <a:srgbClr val="001D35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1D35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1D35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1D35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1"/>
          <p:cNvSpPr/>
          <p:nvPr/>
        </p:nvSpPr>
        <p:spPr>
          <a:xfrm>
            <a:off x="6393750" y="605155"/>
            <a:ext cx="552000" cy="554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A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68" name="Google Shape;368;p51"/>
          <p:cNvSpPr/>
          <p:nvPr/>
        </p:nvSpPr>
        <p:spPr>
          <a:xfrm>
            <a:off x="6393750" y="1949397"/>
            <a:ext cx="552000" cy="554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B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69" name="Google Shape;369;p51"/>
          <p:cNvSpPr/>
          <p:nvPr/>
        </p:nvSpPr>
        <p:spPr>
          <a:xfrm>
            <a:off x="8125728" y="605155"/>
            <a:ext cx="552000" cy="554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A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70" name="Google Shape;370;p51"/>
          <p:cNvSpPr/>
          <p:nvPr/>
        </p:nvSpPr>
        <p:spPr>
          <a:xfrm>
            <a:off x="8125728" y="1949397"/>
            <a:ext cx="552000" cy="554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B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371" name="Google Shape;371;p51"/>
          <p:cNvCxnSpPr>
            <a:stCxn id="367" idx="5"/>
            <a:endCxn id="370" idx="1"/>
          </p:cNvCxnSpPr>
          <p:nvPr/>
        </p:nvCxnSpPr>
        <p:spPr>
          <a:xfrm>
            <a:off x="6864911" y="1078365"/>
            <a:ext cx="1341600" cy="952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51"/>
          <p:cNvCxnSpPr>
            <a:stCxn id="368" idx="7"/>
            <a:endCxn id="369" idx="3"/>
          </p:cNvCxnSpPr>
          <p:nvPr/>
        </p:nvCxnSpPr>
        <p:spPr>
          <a:xfrm flipH="1" rot="10800000">
            <a:off x="6864911" y="1078387"/>
            <a:ext cx="1341600" cy="952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3" name="Google Shape;373;p51"/>
          <p:cNvCxnSpPr>
            <a:stCxn id="367" idx="6"/>
            <a:endCxn id="369" idx="2"/>
          </p:cNvCxnSpPr>
          <p:nvPr/>
        </p:nvCxnSpPr>
        <p:spPr>
          <a:xfrm>
            <a:off x="6945750" y="882355"/>
            <a:ext cx="117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p51"/>
          <p:cNvCxnSpPr>
            <a:stCxn id="368" idx="6"/>
            <a:endCxn id="370" idx="2"/>
          </p:cNvCxnSpPr>
          <p:nvPr/>
        </p:nvCxnSpPr>
        <p:spPr>
          <a:xfrm>
            <a:off x="6945750" y="2226597"/>
            <a:ext cx="117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5" name="Google Shape;375;p51"/>
          <p:cNvSpPr txBox="1"/>
          <p:nvPr/>
        </p:nvSpPr>
        <p:spPr>
          <a:xfrm>
            <a:off x="7174700" y="510500"/>
            <a:ext cx="72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0/01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76" name="Google Shape;376;p51"/>
          <p:cNvSpPr txBox="1"/>
          <p:nvPr/>
        </p:nvSpPr>
        <p:spPr>
          <a:xfrm>
            <a:off x="7174607" y="2197599"/>
            <a:ext cx="72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0/00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77" name="Google Shape;377;p51"/>
          <p:cNvSpPr txBox="1"/>
          <p:nvPr/>
        </p:nvSpPr>
        <p:spPr>
          <a:xfrm rot="-2093762">
            <a:off x="6859156" y="1452720"/>
            <a:ext cx="557431" cy="369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1/11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78" name="Google Shape;378;p51"/>
          <p:cNvSpPr txBox="1"/>
          <p:nvPr/>
        </p:nvSpPr>
        <p:spPr>
          <a:xfrm rot="2218482">
            <a:off x="7693147" y="1453809"/>
            <a:ext cx="557641" cy="369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1/10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79" name="Google Shape;379;p51" title="Screenshot 2025-04-18 at 4.08.3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750" y="1818925"/>
            <a:ext cx="4560824" cy="33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2"/>
          <p:cNvSpPr txBox="1"/>
          <p:nvPr/>
        </p:nvSpPr>
        <p:spPr>
          <a:xfrm>
            <a:off x="50" y="865500"/>
            <a:ext cx="8652300" cy="4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Where u</a:t>
            </a:r>
            <a:r>
              <a:rPr baseline="-25000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is the input and v</a:t>
            </a:r>
            <a:r>
              <a:rPr baseline="-25000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is the output bits corresponding to the state transition s’ -&gt; s at time l.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Where || r</a:t>
            </a:r>
            <a:r>
              <a:rPr baseline="-25000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- v</a:t>
            </a:r>
            <a:r>
              <a:rPr baseline="-25000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||</a:t>
            </a:r>
            <a:r>
              <a:rPr baseline="30000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2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is the squared Euclidean distance between the received branch r</a:t>
            </a:r>
            <a:r>
              <a:rPr baseline="-25000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and the transmitted branch v</a:t>
            </a:r>
            <a:r>
              <a:rPr baseline="-25000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at time l.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85" name="Google Shape;385;p52" title="Screenshot 2025-04-18 at 4.12.1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346800"/>
            <a:ext cx="8111324" cy="22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2" title="Screenshot 2025-04-18 at 4.14.54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738" y="3388951"/>
            <a:ext cx="7288525" cy="8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2" title="Screenshot 2025-04-18 at 3.56.05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2250" y="865500"/>
            <a:ext cx="1629500" cy="1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3" title="Screenshot 2025-04-18 at 4.18.4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000" y="309300"/>
            <a:ext cx="5205574" cy="21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4"/>
          <p:cNvSpPr txBox="1"/>
          <p:nvPr>
            <p:ph type="title"/>
          </p:nvPr>
        </p:nvSpPr>
        <p:spPr>
          <a:xfrm>
            <a:off x="730875" y="165275"/>
            <a:ext cx="59253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Trellis Diagram</a:t>
            </a:r>
            <a:endParaRPr sz="4000"/>
          </a:p>
        </p:txBody>
      </p:sp>
      <p:pic>
        <p:nvPicPr>
          <p:cNvPr id="398" name="Google Shape;398;p54" title="Screenshot 2025-04-18 1932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8075"/>
            <a:ext cx="7389731" cy="357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54"/>
          <p:cNvCxnSpPr/>
          <p:nvPr/>
        </p:nvCxnSpPr>
        <p:spPr>
          <a:xfrm flipH="1" rot="10800000">
            <a:off x="602725" y="3856250"/>
            <a:ext cx="1022100" cy="7830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" name="Google Shape;400;p54"/>
          <p:cNvSpPr txBox="1"/>
          <p:nvPr/>
        </p:nvSpPr>
        <p:spPr>
          <a:xfrm>
            <a:off x="730875" y="1092000"/>
            <a:ext cx="646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Eg. m = [1 , 0 , 1 , 0 , 0, 0]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5" title="Screenshot 2025-04-18 19334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2288"/>
            <a:ext cx="8839201" cy="43589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" name="Google Shape;406;p55"/>
          <p:cNvCxnSpPr/>
          <p:nvPr/>
        </p:nvCxnSpPr>
        <p:spPr>
          <a:xfrm flipH="1" rot="10800000">
            <a:off x="1992150" y="2113950"/>
            <a:ext cx="1272300" cy="967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6" title="Screenshot 2025-04-18 1935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4425"/>
            <a:ext cx="8839200" cy="41146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2" name="Google Shape;412;p56"/>
          <p:cNvCxnSpPr/>
          <p:nvPr/>
        </p:nvCxnSpPr>
        <p:spPr>
          <a:xfrm>
            <a:off x="3297050" y="2153075"/>
            <a:ext cx="1228800" cy="967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57" title="Screenshot 2025-04-18 1939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5875"/>
            <a:ext cx="8839201" cy="41517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p57"/>
          <p:cNvCxnSpPr/>
          <p:nvPr/>
        </p:nvCxnSpPr>
        <p:spPr>
          <a:xfrm flipH="1" rot="10800000">
            <a:off x="4645450" y="2124825"/>
            <a:ext cx="1185300" cy="924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8" title="Screenshot 2025-04-18 1940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52788"/>
            <a:ext cx="8839199" cy="40379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4" name="Google Shape;424;p58"/>
          <p:cNvCxnSpPr/>
          <p:nvPr/>
        </p:nvCxnSpPr>
        <p:spPr>
          <a:xfrm>
            <a:off x="5830750" y="2059575"/>
            <a:ext cx="1196100" cy="18705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59" title="Screenshot 2025-04-18 19403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31650"/>
            <a:ext cx="8839200" cy="42801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0" name="Google Shape;430;p59"/>
          <p:cNvCxnSpPr/>
          <p:nvPr/>
        </p:nvCxnSpPr>
        <p:spPr>
          <a:xfrm>
            <a:off x="7037775" y="4038675"/>
            <a:ext cx="1109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0"/>
          <p:cNvSpPr txBox="1"/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Codes: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Introduction:</a:t>
            </a:r>
            <a:endParaRPr sz="4000"/>
          </a:p>
        </p:txBody>
      </p:sp>
      <p:sp>
        <p:nvSpPr>
          <p:cNvPr id="206" name="Google Shape;206;p34"/>
          <p:cNvSpPr txBox="1"/>
          <p:nvPr>
            <p:ph idx="1" type="subTitle"/>
          </p:nvPr>
        </p:nvSpPr>
        <p:spPr>
          <a:xfrm>
            <a:off x="720000" y="1319725"/>
            <a:ext cx="7708800" cy="3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rgbClr val="000000"/>
                </a:solidFill>
              </a:rPr>
              <a:t>Convolution coding</a:t>
            </a:r>
            <a:r>
              <a:rPr lang="en">
                <a:solidFill>
                  <a:srgbClr val="000000"/>
                </a:solidFill>
              </a:rPr>
              <a:t> is a widely used method to correct errors and make communication more reliable.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Unlike </a:t>
            </a:r>
            <a:r>
              <a:rPr b="1" lang="en">
                <a:solidFill>
                  <a:srgbClr val="000000"/>
                </a:solidFill>
              </a:rPr>
              <a:t>block coding </a:t>
            </a:r>
            <a:r>
              <a:rPr lang="en">
                <a:solidFill>
                  <a:srgbClr val="000000"/>
                </a:solidFill>
              </a:rPr>
              <a:t>based on blocks of bits ,  in </a:t>
            </a:r>
            <a:r>
              <a:rPr b="1" lang="en">
                <a:solidFill>
                  <a:srgbClr val="000000"/>
                </a:solidFill>
              </a:rPr>
              <a:t>convolution coding </a:t>
            </a:r>
            <a:r>
              <a:rPr lang="en">
                <a:solidFill>
                  <a:srgbClr val="000000"/>
                </a:solidFill>
              </a:rPr>
              <a:t>output bits are determined by logic operations on present bit stream and a small no of previous bits 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We prefer convolution codes over LDPC and Polar codes when the </a:t>
            </a:r>
            <a:r>
              <a:rPr b="1" lang="en">
                <a:solidFill>
                  <a:srgbClr val="000000"/>
                </a:solidFill>
              </a:rPr>
              <a:t>block lengths are very short</a:t>
            </a:r>
            <a:r>
              <a:rPr lang="en">
                <a:solidFill>
                  <a:srgbClr val="000000"/>
                </a:solidFill>
              </a:rPr>
              <a:t>, convolution coding don’t require you to collect large block of bits before encoding, </a:t>
            </a:r>
            <a:r>
              <a:rPr b="1" lang="en">
                <a:solidFill>
                  <a:srgbClr val="000000"/>
                </a:solidFill>
              </a:rPr>
              <a:t>P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olar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LDPC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codes both shine at large block lengths (thousands of bits),but at short blocks (≲200 bits) their performance falls off, whereas convolutional + Viterbi decoding still gives good gain with predictable complexity.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They are also preferred when you work with</a:t>
            </a:r>
            <a:r>
              <a:rPr b="1" lang="en">
                <a:solidFill>
                  <a:srgbClr val="000000"/>
                </a:solidFill>
              </a:rPr>
              <a:t> real-time bit stream</a:t>
            </a:r>
            <a:r>
              <a:rPr lang="en">
                <a:solidFill>
                  <a:srgbClr val="000000"/>
                </a:solidFill>
              </a:rPr>
              <a:t> and it is also  </a:t>
            </a:r>
            <a:r>
              <a:rPr b="1" lang="en">
                <a:solidFill>
                  <a:srgbClr val="000000"/>
                </a:solidFill>
              </a:rPr>
              <a:t>easier to build in hardware</a:t>
            </a:r>
            <a:r>
              <a:rPr lang="en">
                <a:solidFill>
                  <a:srgbClr val="000000"/>
                </a:solidFill>
              </a:rPr>
              <a:t>. </a:t>
            </a:r>
            <a:r>
              <a:rPr lang="en">
                <a:solidFill>
                  <a:srgbClr val="000000"/>
                </a:solidFill>
              </a:rPr>
              <a:t>Because of these advantages, </a:t>
            </a:r>
            <a:r>
              <a:rPr b="1" lang="en">
                <a:solidFill>
                  <a:srgbClr val="000000"/>
                </a:solidFill>
              </a:rPr>
              <a:t>we prefer convolution coding</a:t>
            </a:r>
            <a:r>
              <a:rPr lang="en">
                <a:solidFill>
                  <a:srgbClr val="000000"/>
                </a:solidFill>
              </a:rPr>
              <a:t> over other types of error-correcting codes.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1"/>
          <p:cNvSpPr txBox="1"/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Encoding:</a:t>
            </a:r>
            <a:endParaRPr sz="4000"/>
          </a:p>
        </p:txBody>
      </p:sp>
      <p:sp>
        <p:nvSpPr>
          <p:cNvPr id="441" name="Google Shape;441;p61"/>
          <p:cNvSpPr txBox="1"/>
          <p:nvPr>
            <p:ph idx="1" type="subTitle"/>
          </p:nvPr>
        </p:nvSpPr>
        <p:spPr>
          <a:xfrm>
            <a:off x="720000" y="1644300"/>
            <a:ext cx="7708800" cy="29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codeword</a:t>
            </a: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4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convolutionalEncoding</a:t>
            </a: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msg</a:t>
            </a: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generators</a:t>
            </a: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[</a:t>
            </a:r>
            <a:r>
              <a:rPr lang="en" sz="14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numRows</a:t>
            </a: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4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numCols</a:t>
            </a: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4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generators</a:t>
            </a: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mid_codeword</a:t>
            </a: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4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zeros</a:t>
            </a: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numRows</a:t>
            </a: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4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numCols</a:t>
            </a: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4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msg</a:t>
            </a: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)-</a:t>
            </a:r>
            <a:r>
              <a:rPr lang="en" sz="14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row</a:t>
            </a: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4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" sz="14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numRows</a:t>
            </a:r>
            <a:endParaRPr sz="1450">
              <a:solidFill>
                <a:srgbClr val="001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4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4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generators</a:t>
            </a: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row</a:t>
            </a: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,:);</a:t>
            </a:r>
            <a:endParaRPr sz="14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4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mid_codeword</a:t>
            </a: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row</a:t>
            </a: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,:) = </a:t>
            </a:r>
            <a:r>
              <a:rPr lang="en" sz="14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mod</a:t>
            </a: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conv</a:t>
            </a: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msg</a:t>
            </a: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4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n" sz="14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450">
              <a:solidFill>
                <a:srgbClr val="AF00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codeword</a:t>
            </a: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4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mid_codeword</a:t>
            </a:r>
            <a:r>
              <a:rPr lang="en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(:).';</a:t>
            </a:r>
            <a:endParaRPr sz="14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85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2"/>
          <p:cNvSpPr txBox="1"/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State Diagram</a:t>
            </a:r>
            <a:r>
              <a:rPr lang="en" sz="4000"/>
              <a:t>:</a:t>
            </a:r>
            <a:endParaRPr sz="4000"/>
          </a:p>
        </p:txBody>
      </p:sp>
      <p:sp>
        <p:nvSpPr>
          <p:cNvPr id="447" name="Google Shape;447;p62"/>
          <p:cNvSpPr txBox="1"/>
          <p:nvPr>
            <p:ph idx="1" type="subTitle"/>
          </p:nvPr>
        </p:nvSpPr>
        <p:spPr>
          <a:xfrm>
            <a:off x="670625" y="1166900"/>
            <a:ext cx="7708800" cy="3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stateTable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2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generateStateTable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generators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numStates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2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^(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12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stateTable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2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zeros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numStates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2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numStates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12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250">
              <a:solidFill>
                <a:srgbClr val="09865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prevBits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2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bitget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12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:-</a:t>
            </a:r>
            <a:r>
              <a:rPr lang="en" sz="12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inp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2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250">
              <a:solidFill>
                <a:srgbClr val="09865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reg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[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inp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prevBits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]; 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outVec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2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mod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generators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reg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', </a:t>
            </a:r>
            <a:r>
              <a:rPr lang="en" sz="12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2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bi2de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outVec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', </a:t>
            </a:r>
            <a:r>
              <a:rPr lang="en" sz="12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'left-msb'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nextBits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2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reg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:end-</a:t>
            </a:r>
            <a:r>
              <a:rPr lang="en" sz="12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nextState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2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bi2de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nextBits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'left-msb'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inp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2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" sz="12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2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stateTable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2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  = 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2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stateTable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2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2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= 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nextState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250">
              <a:solidFill>
                <a:srgbClr val="AF00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250">
              <a:solidFill>
                <a:srgbClr val="AF00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3"/>
          <p:cNvSpPr txBox="1"/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Decoding ( Hard )</a:t>
            </a:r>
            <a:r>
              <a:rPr lang="en" sz="4000"/>
              <a:t>:</a:t>
            </a:r>
            <a:endParaRPr sz="4000"/>
          </a:p>
        </p:txBody>
      </p:sp>
      <p:sp>
        <p:nvSpPr>
          <p:cNvPr id="453" name="Google Shape;453;p63"/>
          <p:cNvSpPr txBox="1"/>
          <p:nvPr>
            <p:ph idx="1" type="subTitle"/>
          </p:nvPr>
        </p:nvSpPr>
        <p:spPr>
          <a:xfrm>
            <a:off x="717600" y="1338250"/>
            <a:ext cx="7708800" cy="3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decoded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viterbiDecode_hard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,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received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numStates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received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pathMetric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inf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numStates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prevState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=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zeros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numStates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prevInput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=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zeros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numStates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    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pathMetric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= 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endParaRPr sz="1150">
              <a:solidFill>
                <a:srgbClr val="001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received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,:);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st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numStates</a:t>
            </a:r>
            <a:endParaRPr sz="1150">
              <a:solidFill>
                <a:srgbClr val="001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isfinite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pathMetric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st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inp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150">
              <a:solidFill>
                <a:srgbClr val="09865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inp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outBits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de2bi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st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'left-msb'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endParaRPr sz="15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4"/>
          <p:cNvSpPr txBox="1"/>
          <p:nvPr>
            <p:ph idx="1" type="subTitle"/>
          </p:nvPr>
        </p:nvSpPr>
        <p:spPr>
          <a:xfrm>
            <a:off x="717600" y="59225"/>
            <a:ext cx="77088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8288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ns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2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st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2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+ </a:t>
            </a:r>
            <a:r>
              <a:rPr lang="en" sz="12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hd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2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xor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outBits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metric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2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pathMetric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st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+ 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hd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" sz="12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metric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" sz="12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pathMetric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ns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2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</a:t>
            </a:r>
            <a:r>
              <a:rPr lang="en" sz="12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pathMetric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ns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2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= 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metric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</a:t>
            </a:r>
            <a:r>
              <a:rPr lang="en" sz="12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prevState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ns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2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 = 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st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</a:t>
            </a:r>
            <a:r>
              <a:rPr lang="en" sz="12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prevInput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ns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2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 = 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inp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" sz="12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200">
              <a:solidFill>
                <a:srgbClr val="AF00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2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200">
              <a:solidFill>
                <a:srgbClr val="AF00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2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200">
              <a:solidFill>
                <a:srgbClr val="AF00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200">
              <a:solidFill>
                <a:srgbClr val="AF00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200">
              <a:solidFill>
                <a:srgbClr val="AF00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cur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2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decRev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2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zeros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2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:-</a:t>
            </a:r>
            <a:r>
              <a:rPr lang="en" sz="12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1200">
              <a:solidFill>
                <a:srgbClr val="09865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decRev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12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= </a:t>
            </a:r>
            <a:r>
              <a:rPr lang="en" sz="12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prevInput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cur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cur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2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prevState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cur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200">
              <a:solidFill>
                <a:srgbClr val="AF00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decoded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decRev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2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5"/>
          <p:cNvSpPr txBox="1"/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Decoding ( Soft ):</a:t>
            </a:r>
            <a:endParaRPr sz="4000"/>
          </a:p>
        </p:txBody>
      </p:sp>
      <p:sp>
        <p:nvSpPr>
          <p:cNvPr id="464" name="Google Shape;464;p65"/>
          <p:cNvSpPr txBox="1"/>
          <p:nvPr>
            <p:ph idx="1" type="subTitle"/>
          </p:nvPr>
        </p:nvSpPr>
        <p:spPr>
          <a:xfrm>
            <a:off x="717600" y="1269150"/>
            <a:ext cx="7708800" cy="3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decoded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viterbiDecode_soft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received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numStates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received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pathMetric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inf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numStates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prevState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=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zeros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numStates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prevInput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=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zeros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numStates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pathMetric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= 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endParaRPr sz="1150">
              <a:solidFill>
                <a:srgbClr val="001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received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,:);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st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numStates</a:t>
            </a:r>
            <a:endParaRPr sz="1150">
              <a:solidFill>
                <a:srgbClr val="001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isfinite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pathMetric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st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inp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150">
              <a:solidFill>
                <a:srgbClr val="09865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inp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outBits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de2bi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st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'left-msb'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6"/>
          <p:cNvSpPr txBox="1"/>
          <p:nvPr>
            <p:ph idx="1" type="subTitle"/>
          </p:nvPr>
        </p:nvSpPr>
        <p:spPr>
          <a:xfrm>
            <a:off x="851252" y="-6"/>
            <a:ext cx="77088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ns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2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st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2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+ </a:t>
            </a:r>
            <a:r>
              <a:rPr lang="en" sz="12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bpskOut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outBits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ed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bpskOut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).^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metric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pathMetric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st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+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ed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metric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pathMetric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ns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pathMetric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ns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=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metric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prevState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ns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 =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st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prevInput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ns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 =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inp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150">
              <a:solidFill>
                <a:srgbClr val="AF00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150">
              <a:solidFill>
                <a:srgbClr val="AF00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150">
              <a:solidFill>
                <a:srgbClr val="AF00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150">
              <a:solidFill>
                <a:srgbClr val="AF00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cur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decRev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zeros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:-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1150">
              <a:solidFill>
                <a:srgbClr val="09865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decRev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11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=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prevInput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cur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cur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prevState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cur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150">
              <a:solidFill>
                <a:srgbClr val="AF00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decoded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decRev</a:t>
            </a:r>
            <a:r>
              <a:rPr lang="en" sz="1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5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7"/>
          <p:cNvSpPr txBox="1"/>
          <p:nvPr>
            <p:ph type="title"/>
          </p:nvPr>
        </p:nvSpPr>
        <p:spPr>
          <a:xfrm>
            <a:off x="720000" y="535000"/>
            <a:ext cx="84240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Simulation result: r=1/2, K=3</a:t>
            </a:r>
            <a:endParaRPr sz="4000"/>
          </a:p>
        </p:txBody>
      </p:sp>
      <p:pic>
        <p:nvPicPr>
          <p:cNvPr id="475" name="Google Shape;47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575" y="1502513"/>
            <a:ext cx="4324849" cy="3247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8"/>
          <p:cNvSpPr txBox="1"/>
          <p:nvPr>
            <p:ph type="title"/>
          </p:nvPr>
        </p:nvSpPr>
        <p:spPr>
          <a:xfrm>
            <a:off x="720000" y="535000"/>
            <a:ext cx="84240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Simulation result: r=1/2, K=3</a:t>
            </a:r>
            <a:endParaRPr sz="4000"/>
          </a:p>
        </p:txBody>
      </p:sp>
      <p:pic>
        <p:nvPicPr>
          <p:cNvPr id="481" name="Google Shape;48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25" y="1466725"/>
            <a:ext cx="4065772" cy="305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197" y="1466725"/>
            <a:ext cx="4065772" cy="305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9"/>
          <p:cNvSpPr txBox="1"/>
          <p:nvPr>
            <p:ph type="title"/>
          </p:nvPr>
        </p:nvSpPr>
        <p:spPr>
          <a:xfrm>
            <a:off x="720000" y="535000"/>
            <a:ext cx="84240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Simulation result: r=1/3, K=4</a:t>
            </a:r>
            <a:endParaRPr sz="4000"/>
          </a:p>
        </p:txBody>
      </p:sp>
      <p:pic>
        <p:nvPicPr>
          <p:cNvPr id="488" name="Google Shape;48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076" y="1505150"/>
            <a:ext cx="4465848" cy="335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0"/>
          <p:cNvSpPr txBox="1"/>
          <p:nvPr>
            <p:ph type="title"/>
          </p:nvPr>
        </p:nvSpPr>
        <p:spPr>
          <a:xfrm>
            <a:off x="720000" y="535000"/>
            <a:ext cx="84240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Simulation result: r=1/3, K=4</a:t>
            </a:r>
            <a:endParaRPr sz="4000"/>
          </a:p>
        </p:txBody>
      </p:sp>
      <p:pic>
        <p:nvPicPr>
          <p:cNvPr id="494" name="Google Shape;4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543625"/>
            <a:ext cx="4065772" cy="305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772" y="1548263"/>
            <a:ext cx="4053427" cy="3044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Flow Diagram:</a:t>
            </a:r>
            <a:endParaRPr sz="4000"/>
          </a:p>
        </p:txBody>
      </p:sp>
      <p:sp>
        <p:nvSpPr>
          <p:cNvPr id="212" name="Google Shape;212;p35"/>
          <p:cNvSpPr/>
          <p:nvPr/>
        </p:nvSpPr>
        <p:spPr>
          <a:xfrm>
            <a:off x="3612399" y="3675768"/>
            <a:ext cx="2118000" cy="738000"/>
          </a:xfrm>
          <a:prstGeom prst="flowChartConnector">
            <a:avLst/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Decoder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213" name="Google Shape;213;p35"/>
          <p:cNvCxnSpPr>
            <a:endCxn id="214" idx="2"/>
          </p:cNvCxnSpPr>
          <p:nvPr/>
        </p:nvCxnSpPr>
        <p:spPr>
          <a:xfrm>
            <a:off x="878999" y="1909929"/>
            <a:ext cx="2828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15" name="Google Shape;215;p35"/>
          <p:cNvGrpSpPr/>
          <p:nvPr/>
        </p:nvGrpSpPr>
        <p:grpSpPr>
          <a:xfrm>
            <a:off x="658832" y="1540878"/>
            <a:ext cx="8025128" cy="2872935"/>
            <a:chOff x="1714092" y="2209078"/>
            <a:chExt cx="2179083" cy="2238535"/>
          </a:xfrm>
        </p:grpSpPr>
        <p:sp>
          <p:nvSpPr>
            <p:cNvPr id="216" name="Google Shape;216;p35"/>
            <p:cNvSpPr/>
            <p:nvPr/>
          </p:nvSpPr>
          <p:spPr>
            <a:xfrm>
              <a:off x="1714092" y="2209085"/>
              <a:ext cx="575100" cy="575100"/>
            </a:xfrm>
            <a:prstGeom prst="flowChartConnector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Albert Sans"/>
                  <a:ea typeface="Albert Sans"/>
                  <a:cs typeface="Albert Sans"/>
                  <a:sym typeface="Albert Sans"/>
                </a:rPr>
                <a:t>Input Data Bits</a:t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14" name="Google Shape;214;p35"/>
            <p:cNvSpPr/>
            <p:nvPr/>
          </p:nvSpPr>
          <p:spPr>
            <a:xfrm>
              <a:off x="2541795" y="2209085"/>
              <a:ext cx="575100" cy="575100"/>
            </a:xfrm>
            <a:prstGeom prst="flowChartConnector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Albert Sans"/>
                  <a:ea typeface="Albert Sans"/>
                  <a:cs typeface="Albert Sans"/>
                  <a:sym typeface="Albert Sans"/>
                </a:rPr>
                <a:t>Convolution Encoder</a:t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17" name="Google Shape;217;p35"/>
            <p:cNvSpPr/>
            <p:nvPr/>
          </p:nvSpPr>
          <p:spPr>
            <a:xfrm>
              <a:off x="3318075" y="2209078"/>
              <a:ext cx="575100" cy="575100"/>
            </a:xfrm>
            <a:prstGeom prst="flowChartConnector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Albert Sans"/>
                  <a:ea typeface="Albert Sans"/>
                  <a:cs typeface="Albert Sans"/>
                  <a:sym typeface="Albert Sans"/>
                </a:rPr>
                <a:t>BPSK Modulator</a:t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18" name="Google Shape;218;p35"/>
            <p:cNvSpPr/>
            <p:nvPr/>
          </p:nvSpPr>
          <p:spPr>
            <a:xfrm>
              <a:off x="3318075" y="3872474"/>
              <a:ext cx="575100" cy="575100"/>
            </a:xfrm>
            <a:prstGeom prst="flowChartConnector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Albert Sans"/>
                  <a:ea typeface="Albert Sans"/>
                  <a:cs typeface="Albert Sans"/>
                  <a:sym typeface="Albert Sans"/>
                </a:rPr>
                <a:t>        BPSK</a:t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Albert Sans"/>
                  <a:ea typeface="Albert Sans"/>
                  <a:cs typeface="Albert Sans"/>
                  <a:sym typeface="Albert Sans"/>
                </a:rPr>
                <a:t>  Demodulator</a:t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19" name="Google Shape;219;p35"/>
            <p:cNvSpPr/>
            <p:nvPr/>
          </p:nvSpPr>
          <p:spPr>
            <a:xfrm>
              <a:off x="1714093" y="3872513"/>
              <a:ext cx="575100" cy="575100"/>
            </a:xfrm>
            <a:prstGeom prst="flowChartConnector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Albert Sans"/>
                  <a:ea typeface="Albert Sans"/>
                  <a:cs typeface="Albert Sans"/>
                  <a:sym typeface="Albert Sans"/>
                </a:rPr>
                <a:t>Output Bits</a:t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cxnSp>
        <p:nvCxnSpPr>
          <p:cNvPr id="220" name="Google Shape;220;p35"/>
          <p:cNvCxnSpPr>
            <a:stCxn id="214" idx="6"/>
            <a:endCxn id="217" idx="2"/>
          </p:cNvCxnSpPr>
          <p:nvPr/>
        </p:nvCxnSpPr>
        <p:spPr>
          <a:xfrm>
            <a:off x="5825078" y="1909929"/>
            <a:ext cx="74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35"/>
          <p:cNvCxnSpPr>
            <a:stCxn id="212" idx="2"/>
            <a:endCxn id="219" idx="6"/>
          </p:cNvCxnSpPr>
          <p:nvPr/>
        </p:nvCxnSpPr>
        <p:spPr>
          <a:xfrm rot="10800000">
            <a:off x="2776899" y="4044768"/>
            <a:ext cx="835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35"/>
          <p:cNvCxnSpPr>
            <a:stCxn id="218" idx="2"/>
            <a:endCxn id="212" idx="6"/>
          </p:cNvCxnSpPr>
          <p:nvPr/>
        </p:nvCxnSpPr>
        <p:spPr>
          <a:xfrm rot="10800000">
            <a:off x="5730482" y="4044722"/>
            <a:ext cx="835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35"/>
          <p:cNvCxnSpPr>
            <a:stCxn id="224" idx="2"/>
            <a:endCxn id="218" idx="0"/>
          </p:cNvCxnSpPr>
          <p:nvPr/>
        </p:nvCxnSpPr>
        <p:spPr>
          <a:xfrm>
            <a:off x="7624975" y="3326550"/>
            <a:ext cx="0" cy="34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35"/>
          <p:cNvSpPr/>
          <p:nvPr/>
        </p:nvSpPr>
        <p:spPr>
          <a:xfrm>
            <a:off x="6605575" y="2628150"/>
            <a:ext cx="2038800" cy="69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AWGN Channel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225" name="Google Shape;225;p35"/>
          <p:cNvCxnSpPr>
            <a:stCxn id="217" idx="4"/>
            <a:endCxn id="217" idx="4"/>
          </p:cNvCxnSpPr>
          <p:nvPr/>
        </p:nvCxnSpPr>
        <p:spPr>
          <a:xfrm>
            <a:off x="7624971" y="2278962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35"/>
          <p:cNvCxnSpPr>
            <a:stCxn id="217" idx="4"/>
            <a:endCxn id="224" idx="0"/>
          </p:cNvCxnSpPr>
          <p:nvPr/>
        </p:nvCxnSpPr>
        <p:spPr>
          <a:xfrm>
            <a:off x="7624971" y="2278962"/>
            <a:ext cx="0" cy="34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type="title"/>
          </p:nvPr>
        </p:nvSpPr>
        <p:spPr>
          <a:xfrm>
            <a:off x="720000" y="535000"/>
            <a:ext cx="84240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Simulation result: r=1/3, K=6</a:t>
            </a:r>
            <a:endParaRPr sz="4000"/>
          </a:p>
        </p:txBody>
      </p:sp>
      <p:pic>
        <p:nvPicPr>
          <p:cNvPr id="501" name="Google Shape;5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665" y="1332150"/>
            <a:ext cx="4788675" cy="3596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2"/>
          <p:cNvSpPr txBox="1"/>
          <p:nvPr>
            <p:ph type="title"/>
          </p:nvPr>
        </p:nvSpPr>
        <p:spPr>
          <a:xfrm>
            <a:off x="720000" y="535000"/>
            <a:ext cx="84240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Simulation result: r=1/3, K=6</a:t>
            </a:r>
            <a:endParaRPr sz="4000"/>
          </a:p>
        </p:txBody>
      </p:sp>
      <p:pic>
        <p:nvPicPr>
          <p:cNvPr id="507" name="Google Shape;50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25" y="1687825"/>
            <a:ext cx="4065772" cy="305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7" y="1687825"/>
            <a:ext cx="4065772" cy="305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3"/>
          <p:cNvSpPr txBox="1"/>
          <p:nvPr>
            <p:ph type="title"/>
          </p:nvPr>
        </p:nvSpPr>
        <p:spPr>
          <a:xfrm>
            <a:off x="720000" y="535000"/>
            <a:ext cx="81876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Comparing Hard Decision </a:t>
            </a:r>
            <a:r>
              <a:rPr lang="en" sz="3800"/>
              <a:t>Decoding</a:t>
            </a:r>
            <a:r>
              <a:rPr lang="en" sz="3800"/>
              <a:t> of all 3 Cases</a:t>
            </a:r>
            <a:endParaRPr sz="3800"/>
          </a:p>
        </p:txBody>
      </p:sp>
      <p:pic>
        <p:nvPicPr>
          <p:cNvPr id="514" name="Google Shape;51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725" y="1843075"/>
            <a:ext cx="4248550" cy="318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4"/>
          <p:cNvSpPr txBox="1"/>
          <p:nvPr>
            <p:ph type="title"/>
          </p:nvPr>
        </p:nvSpPr>
        <p:spPr>
          <a:xfrm>
            <a:off x="720000" y="535000"/>
            <a:ext cx="81876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Hard v/s Soft Viterbi Decoding</a:t>
            </a:r>
            <a:endParaRPr sz="4000"/>
          </a:p>
        </p:txBody>
      </p:sp>
      <p:sp>
        <p:nvSpPr>
          <p:cNvPr id="520" name="Google Shape;520;p74"/>
          <p:cNvSpPr txBox="1"/>
          <p:nvPr>
            <p:ph idx="1" type="subTitle"/>
          </p:nvPr>
        </p:nvSpPr>
        <p:spPr>
          <a:xfrm>
            <a:off x="720000" y="1414475"/>
            <a:ext cx="7708800" cy="3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Hard Decoding : 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Branch metric and Path metric is based on Hamming Distance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Simpler,Faster and less </a:t>
            </a:r>
            <a:r>
              <a:rPr lang="en" sz="1600"/>
              <a:t>computationally</a:t>
            </a:r>
            <a:r>
              <a:rPr lang="en" sz="1600"/>
              <a:t> demanding also requires less memory and simpler hardware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Soft Decoding :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Branch Metric </a:t>
            </a:r>
            <a:r>
              <a:rPr lang="en" sz="1600"/>
              <a:t>and Path metric</a:t>
            </a:r>
            <a:r>
              <a:rPr lang="en" sz="1600"/>
              <a:t> is based on Euclidean Distance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Much better error correction and uses confidence levels but is more complex 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Conclusion :</a:t>
            </a:r>
            <a:r>
              <a:rPr b="1" lang="en" sz="1600"/>
              <a:t> 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 decision decoding performs better because it uses more of the original analog information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giving the decoder a better shot at recovering the correct data — especially in noisy environments.</a:t>
            </a:r>
            <a:endParaRPr b="1" sz="1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5"/>
          <p:cNvSpPr txBox="1"/>
          <p:nvPr>
            <p:ph idx="1" type="subTitle"/>
          </p:nvPr>
        </p:nvSpPr>
        <p:spPr>
          <a:xfrm>
            <a:off x="715100" y="729100"/>
            <a:ext cx="5930100" cy="27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“</a:t>
            </a:r>
            <a:r>
              <a:rPr lang="en" sz="4000"/>
              <a:t>Good communication is as stimulating as black coffee and just as hard to sleep after.”</a:t>
            </a:r>
            <a:endParaRPr sz="4000"/>
          </a:p>
        </p:txBody>
      </p:sp>
      <p:sp>
        <p:nvSpPr>
          <p:cNvPr id="526" name="Google Shape;526;p75"/>
          <p:cNvSpPr txBox="1"/>
          <p:nvPr>
            <p:ph idx="2" type="subTitle"/>
          </p:nvPr>
        </p:nvSpPr>
        <p:spPr>
          <a:xfrm>
            <a:off x="715100" y="3965300"/>
            <a:ext cx="72150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—Anne Morrow Lindbergh</a:t>
            </a:r>
            <a:endParaRPr sz="2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6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Members</a:t>
            </a:r>
            <a:endParaRPr/>
          </a:p>
        </p:txBody>
      </p:sp>
      <p:grpSp>
        <p:nvGrpSpPr>
          <p:cNvPr id="532" name="Google Shape;532;p76"/>
          <p:cNvGrpSpPr/>
          <p:nvPr/>
        </p:nvGrpSpPr>
        <p:grpSpPr>
          <a:xfrm>
            <a:off x="1893435" y="1378165"/>
            <a:ext cx="5357144" cy="3049465"/>
            <a:chOff x="3358415" y="3538947"/>
            <a:chExt cx="921786" cy="847050"/>
          </a:xfrm>
        </p:grpSpPr>
        <p:grpSp>
          <p:nvGrpSpPr>
            <p:cNvPr id="533" name="Google Shape;533;p76"/>
            <p:cNvGrpSpPr/>
            <p:nvPr/>
          </p:nvGrpSpPr>
          <p:grpSpPr>
            <a:xfrm>
              <a:off x="3358415" y="3538947"/>
              <a:ext cx="441300" cy="847050"/>
              <a:chOff x="3358415" y="3538947"/>
              <a:chExt cx="441300" cy="847050"/>
            </a:xfrm>
          </p:grpSpPr>
          <p:sp>
            <p:nvSpPr>
              <p:cNvPr id="534" name="Google Shape;534;p76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latin typeface="Albert Sans"/>
                    <a:ea typeface="Albert Sans"/>
                    <a:cs typeface="Albert Sans"/>
                    <a:sym typeface="Albert Sans"/>
                  </a:rPr>
                  <a:t>Abhishek Guna</a:t>
                </a:r>
                <a:endParaRPr sz="1600"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535" name="Google Shape;535;p76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latin typeface="Albert Sans"/>
                    <a:ea typeface="Albert Sans"/>
                    <a:cs typeface="Albert Sans"/>
                    <a:sym typeface="Albert Sans"/>
                  </a:rPr>
                  <a:t>Heet Bhuva</a:t>
                </a:r>
                <a:endParaRPr sz="1600"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536" name="Google Shape;536;p76"/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latin typeface="Albert Sans"/>
                    <a:ea typeface="Albert Sans"/>
                    <a:cs typeface="Albert Sans"/>
                    <a:sym typeface="Albert Sans"/>
                  </a:rPr>
                  <a:t>Harsh Chanchlani</a:t>
                </a:r>
                <a:endParaRPr sz="1600"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537" name="Google Shape;537;p76"/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latin typeface="Albert Sans"/>
                    <a:ea typeface="Albert Sans"/>
                    <a:cs typeface="Albert Sans"/>
                    <a:sym typeface="Albert Sans"/>
                  </a:rPr>
                  <a:t>Ayush Mittal</a:t>
                </a:r>
                <a:endParaRPr sz="1600"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538" name="Google Shape;538;p76"/>
              <p:cNvSpPr/>
              <p:nvPr/>
            </p:nvSpPr>
            <p:spPr>
              <a:xfrm>
                <a:off x="3358415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latin typeface="Albert Sans"/>
                    <a:ea typeface="Albert Sans"/>
                    <a:cs typeface="Albert Sans"/>
                    <a:sym typeface="Albert Sans"/>
                  </a:rPr>
                  <a:t>Heet Shah</a:t>
                </a:r>
                <a:endParaRPr sz="1600"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  <p:grpSp>
          <p:nvGrpSpPr>
            <p:cNvPr id="539" name="Google Shape;539;p76"/>
            <p:cNvGrpSpPr/>
            <p:nvPr/>
          </p:nvGrpSpPr>
          <p:grpSpPr>
            <a:xfrm>
              <a:off x="3838901" y="3538947"/>
              <a:ext cx="441300" cy="847050"/>
              <a:chOff x="3838901" y="3538947"/>
              <a:chExt cx="441300" cy="847050"/>
            </a:xfrm>
          </p:grpSpPr>
          <p:sp>
            <p:nvSpPr>
              <p:cNvPr id="540" name="Google Shape;540;p76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latin typeface="Albert Sans"/>
                    <a:ea typeface="Albert Sans"/>
                    <a:cs typeface="Albert Sans"/>
                    <a:sym typeface="Albert Sans"/>
                  </a:rPr>
                  <a:t>Dev Trivedi</a:t>
                </a:r>
                <a:endParaRPr sz="1600"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541" name="Google Shape;541;p76"/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latin typeface="Albert Sans"/>
                    <a:ea typeface="Albert Sans"/>
                    <a:cs typeface="Albert Sans"/>
                    <a:sym typeface="Albert Sans"/>
                  </a:rPr>
                  <a:t>Jaimin Hadvani</a:t>
                </a:r>
                <a:endParaRPr sz="1600"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542" name="Google Shape;542;p76"/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latin typeface="Albert Sans"/>
                    <a:ea typeface="Albert Sans"/>
                    <a:cs typeface="Albert Sans"/>
                    <a:sym typeface="Albert Sans"/>
                  </a:rPr>
                  <a:t>Rushabh Jain</a:t>
                </a:r>
                <a:endParaRPr sz="1600"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543" name="Google Shape;543;p76"/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latin typeface="Albert Sans"/>
                    <a:ea typeface="Albert Sans"/>
                    <a:cs typeface="Albert Sans"/>
                    <a:sym typeface="Albert Sans"/>
                  </a:rPr>
                  <a:t>Tatva Shah</a:t>
                </a:r>
                <a:endParaRPr sz="1600"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544" name="Google Shape;544;p76"/>
              <p:cNvSpPr/>
              <p:nvPr/>
            </p:nvSpPr>
            <p:spPr>
              <a:xfrm>
                <a:off x="3838901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latin typeface="Albert Sans"/>
                    <a:ea typeface="Albert Sans"/>
                    <a:cs typeface="Albert Sans"/>
                    <a:sym typeface="Albert Sans"/>
                  </a:rPr>
                  <a:t>Jeinil </a:t>
                </a:r>
                <a:r>
                  <a:rPr lang="en" sz="1600">
                    <a:latin typeface="Albert Sans"/>
                    <a:ea typeface="Albert Sans"/>
                    <a:cs typeface="Albert Sans"/>
                    <a:sym typeface="Albert Sans"/>
                  </a:rPr>
                  <a:t>Patel</a:t>
                </a:r>
                <a:endParaRPr sz="1600"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</p:grpSp>
      <p:sp>
        <p:nvSpPr>
          <p:cNvPr id="545" name="Google Shape;545;p76"/>
          <p:cNvSpPr/>
          <p:nvPr/>
        </p:nvSpPr>
        <p:spPr>
          <a:xfrm>
            <a:off x="3289660" y="4578891"/>
            <a:ext cx="2564700" cy="491400"/>
          </a:xfrm>
          <a:prstGeom prst="flowChartAlternateProcess">
            <a:avLst/>
          </a:prstGeom>
          <a:solidFill>
            <a:srgbClr val="E3E9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Dev Makwana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7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References:</a:t>
            </a:r>
            <a:endParaRPr/>
          </a:p>
        </p:txBody>
      </p:sp>
      <p:sp>
        <p:nvSpPr>
          <p:cNvPr id="551" name="Google Shape;551;p77"/>
          <p:cNvSpPr txBox="1"/>
          <p:nvPr>
            <p:ph idx="4294967295" type="body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  <a:p>
            <a:pPr indent="-232409" lvl="0" marL="2743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500"/>
              <a:buChar char="■"/>
            </a:pPr>
            <a:r>
              <a:rPr lang="en" sz="1500"/>
              <a:t>CT216. Introduction to Communication Systems: Lecture 3 Channel Coding. DA-IICT, Winter, 2024.</a:t>
            </a:r>
            <a:endParaRPr sz="1500"/>
          </a:p>
          <a:p>
            <a:pPr indent="-23240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■"/>
            </a:pPr>
            <a:r>
              <a:rPr lang="en" sz="1500"/>
              <a:t>Lecture by Prof. Adrish Banerjee, Dept. Electrical Engineering IIT Kanpur</a:t>
            </a:r>
            <a:endParaRPr sz="1500"/>
          </a:p>
          <a:p>
            <a:pPr indent="-232409" lvl="0" marL="27432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■"/>
            </a:pPr>
            <a:r>
              <a:rPr lang="en" sz="1500"/>
              <a:t>J. G. Proakis. Digital Communications. McGraw-Hill, 4th edition, 1995.</a:t>
            </a:r>
            <a:endParaRPr sz="1500"/>
          </a:p>
          <a:p>
            <a:pPr indent="-232409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■"/>
            </a:pPr>
            <a:r>
              <a:rPr lang="en" sz="1500"/>
              <a:t>Matthew Valenti and Bibin Baby John. Introduction to Communication Systems: A Lecture on Convolution Coding and Viterbi Decoding. DA-IICT, Winter 2024.</a:t>
            </a:r>
            <a:endParaRPr sz="1500"/>
          </a:p>
          <a:p>
            <a:pPr indent="-232409" lvl="0" marL="27432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500"/>
              <a:buChar char="■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A Comparison Between LDPC Block and Convolutional Codes.</a:t>
            </a:r>
            <a:endParaRPr sz="1500">
              <a:solidFill>
                <a:srgbClr val="000000"/>
              </a:solidFill>
            </a:endParaRPr>
          </a:p>
          <a:p>
            <a:pPr indent="0" lvl="0" marL="27432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27432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8"/>
          <p:cNvSpPr txBox="1"/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Convolution Encoder:</a:t>
            </a:r>
            <a:endParaRPr sz="4000"/>
          </a:p>
        </p:txBody>
      </p:sp>
      <p:sp>
        <p:nvSpPr>
          <p:cNvPr id="232" name="Google Shape;232;p36"/>
          <p:cNvSpPr txBox="1"/>
          <p:nvPr>
            <p:ph idx="1" type="subTitle"/>
          </p:nvPr>
        </p:nvSpPr>
        <p:spPr>
          <a:xfrm>
            <a:off x="720000" y="1339075"/>
            <a:ext cx="7708800" cy="3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A convolutional encoder is defined by three parameters: K, k, and n: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	k: number of input bits at a time step.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	n: number of output bits for each input k-bit block.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	K: constraint length, which determines size of the </a:t>
            </a:r>
            <a:r>
              <a:rPr lang="en" sz="1500">
                <a:solidFill>
                  <a:srgbClr val="000000"/>
                </a:solidFill>
              </a:rPr>
              <a:t>memory</a:t>
            </a:r>
            <a:r>
              <a:rPr lang="en" sz="1500">
                <a:solidFill>
                  <a:srgbClr val="000000"/>
                </a:solidFill>
              </a:rPr>
              <a:t> block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The encoder processes input bits using shift registers and outputs n bits for every k input bits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	</a:t>
            </a:r>
            <a:endParaRPr sz="1500">
              <a:solidFill>
                <a:srgbClr val="0000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Rate : k / n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BPSK Modulator:</a:t>
            </a:r>
            <a:endParaRPr sz="4000"/>
          </a:p>
        </p:txBody>
      </p:sp>
      <p:sp>
        <p:nvSpPr>
          <p:cNvPr id="238" name="Google Shape;238;p37"/>
          <p:cNvSpPr txBox="1"/>
          <p:nvPr>
            <p:ph idx="1" type="subTitle"/>
          </p:nvPr>
        </p:nvSpPr>
        <p:spPr>
          <a:xfrm>
            <a:off x="720000" y="1785400"/>
            <a:ext cx="5027400" cy="28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600">
                <a:solidFill>
                  <a:srgbClr val="000000"/>
                </a:solidFill>
              </a:rPr>
              <a:t>Binary Phase Shift Keying (BPSK)</a:t>
            </a:r>
            <a:r>
              <a:rPr lang="en" sz="1600">
                <a:solidFill>
                  <a:srgbClr val="000000"/>
                </a:solidFill>
              </a:rPr>
              <a:t> is a method used in communication systems to send information.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</a:rPr>
              <a:t>It works by changing the </a:t>
            </a:r>
            <a:r>
              <a:rPr b="1" lang="en" sz="1600">
                <a:solidFill>
                  <a:srgbClr val="000000"/>
                </a:solidFill>
              </a:rPr>
              <a:t>phase</a:t>
            </a:r>
            <a:r>
              <a:rPr lang="en" sz="1600">
                <a:solidFill>
                  <a:srgbClr val="000000"/>
                </a:solidFill>
              </a:rPr>
              <a:t> of a signal to represent </a:t>
            </a:r>
            <a:r>
              <a:rPr b="1" lang="en" sz="1600">
                <a:solidFill>
                  <a:srgbClr val="000000"/>
                </a:solidFill>
              </a:rPr>
              <a:t>binary data</a:t>
            </a:r>
            <a:r>
              <a:rPr lang="en" sz="1600">
                <a:solidFill>
                  <a:srgbClr val="000000"/>
                </a:solidFill>
              </a:rPr>
              <a:t> (0s and 1s).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Basically, it turns the binary data into signal changes (called symbols), making digital communication easier.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747500" y="1732475"/>
            <a:ext cx="3253280" cy="287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7"/>
          <p:cNvSpPr txBox="1"/>
          <p:nvPr/>
        </p:nvSpPr>
        <p:spPr>
          <a:xfrm>
            <a:off x="6562000" y="2622175"/>
            <a:ext cx="42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-1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41" name="Google Shape;241;p37"/>
          <p:cNvSpPr txBox="1"/>
          <p:nvPr/>
        </p:nvSpPr>
        <p:spPr>
          <a:xfrm>
            <a:off x="7821675" y="2622175"/>
            <a:ext cx="3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1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42" name="Google Shape;242;p37"/>
          <p:cNvSpPr txBox="1"/>
          <p:nvPr/>
        </p:nvSpPr>
        <p:spPr>
          <a:xfrm>
            <a:off x="6600725" y="3232200"/>
            <a:ext cx="24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accent5"/>
                </a:highlight>
                <a:latin typeface="Albert Sans"/>
                <a:ea typeface="Albert Sans"/>
                <a:cs typeface="Albert Sans"/>
                <a:sym typeface="Albert Sans"/>
              </a:rPr>
              <a:t>1</a:t>
            </a:r>
            <a:endParaRPr sz="1000">
              <a:solidFill>
                <a:schemeClr val="dk1"/>
              </a:solidFill>
              <a:highlight>
                <a:schemeClr val="accent5"/>
              </a:highlight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AWGN Channel:</a:t>
            </a:r>
            <a:endParaRPr sz="4000"/>
          </a:p>
        </p:txBody>
      </p:sp>
      <p:sp>
        <p:nvSpPr>
          <p:cNvPr id="248" name="Google Shape;248;p38"/>
          <p:cNvSpPr txBox="1"/>
          <p:nvPr>
            <p:ph idx="1" type="subTitle"/>
          </p:nvPr>
        </p:nvSpPr>
        <p:spPr>
          <a:xfrm>
            <a:off x="720000" y="1785400"/>
            <a:ext cx="4968300" cy="31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rgbClr val="000000"/>
                </a:solidFill>
              </a:rPr>
              <a:t>Additive White Gaussian Noise (AWGN)</a:t>
            </a:r>
            <a:r>
              <a:rPr lang="en">
                <a:solidFill>
                  <a:srgbClr val="000000"/>
                </a:solidFill>
              </a:rPr>
              <a:t> , term “</a:t>
            </a:r>
            <a:r>
              <a:rPr b="1" lang="en">
                <a:solidFill>
                  <a:srgbClr val="000000"/>
                </a:solidFill>
              </a:rPr>
              <a:t>additive</a:t>
            </a:r>
            <a:r>
              <a:rPr lang="en">
                <a:solidFill>
                  <a:srgbClr val="000000"/>
                </a:solidFill>
              </a:rPr>
              <a:t>” means that the noise is simply added to the signal, while “</a:t>
            </a:r>
            <a:r>
              <a:rPr b="1" lang="en">
                <a:solidFill>
                  <a:srgbClr val="000000"/>
                </a:solidFill>
              </a:rPr>
              <a:t>white</a:t>
            </a:r>
            <a:r>
              <a:rPr lang="en">
                <a:solidFill>
                  <a:srgbClr val="000000"/>
                </a:solidFill>
              </a:rPr>
              <a:t>” indicates that the noise has equal power across all frequencies. The term “</a:t>
            </a:r>
            <a:r>
              <a:rPr b="1" lang="en">
                <a:solidFill>
                  <a:srgbClr val="000000"/>
                </a:solidFill>
              </a:rPr>
              <a:t>Gaussian</a:t>
            </a:r>
            <a:r>
              <a:rPr lang="en">
                <a:solidFill>
                  <a:srgbClr val="000000"/>
                </a:solidFill>
              </a:rPr>
              <a:t>” suggests that the noise has a normal distribution in amplitude, which is also known as a bell curve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When a modulated encoded signal passes through a channel with AWGN, the </a:t>
            </a:r>
            <a:r>
              <a:rPr b="1" lang="en">
                <a:solidFill>
                  <a:srgbClr val="000000"/>
                </a:solidFill>
              </a:rPr>
              <a:t>noise can distort or change the signal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lang="en">
                <a:solidFill>
                  <a:srgbClr val="000000"/>
                </a:solidFill>
              </a:rPr>
              <a:t>making it harder to receive the original message correctly.</a:t>
            </a:r>
            <a:endParaRPr/>
          </a:p>
        </p:txBody>
      </p:sp>
      <p:pic>
        <p:nvPicPr>
          <p:cNvPr id="249" name="Google Shape;249;p38" title="qwert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8400" y="1524500"/>
            <a:ext cx="3455600" cy="25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9"/>
          <p:cNvPicPr preferRelativeResize="0"/>
          <p:nvPr/>
        </p:nvPicPr>
        <p:blipFill rotWithShape="1">
          <a:blip r:embed="rId3">
            <a:alphaModFix/>
          </a:blip>
          <a:srcRect b="0" l="0" r="852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720000" y="458800"/>
            <a:ext cx="59253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BPSK Demodulator:</a:t>
            </a:r>
            <a:endParaRPr sz="4000"/>
          </a:p>
        </p:txBody>
      </p:sp>
      <p:sp>
        <p:nvSpPr>
          <p:cNvPr id="260" name="Google Shape;260;p40"/>
          <p:cNvSpPr txBox="1"/>
          <p:nvPr>
            <p:ph idx="1" type="subTitle"/>
          </p:nvPr>
        </p:nvSpPr>
        <p:spPr>
          <a:xfrm>
            <a:off x="717600" y="1249225"/>
            <a:ext cx="7708800" cy="3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</a:t>
            </a:r>
            <a:r>
              <a:rPr lang="en" sz="1600"/>
              <a:t>demodulator</a:t>
            </a:r>
            <a:r>
              <a:rPr lang="en" sz="1600"/>
              <a:t> job is to recover the original binary data from this modulated carrier.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b="1" lang="en" sz="1600"/>
              <a:t>Decision Making</a:t>
            </a:r>
            <a:r>
              <a:rPr lang="en" sz="1600"/>
              <a:t>: The resulting signal is sampled and its sign is checked:</a:t>
            </a:r>
            <a:endParaRPr sz="1600"/>
          </a:p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If </a:t>
            </a:r>
            <a:r>
              <a:rPr lang="en" sz="1600"/>
              <a:t>r &gt;= 0</a:t>
            </a:r>
            <a:r>
              <a:rPr lang="en" sz="1600"/>
              <a:t> → binary 0</a:t>
            </a:r>
            <a:endParaRPr sz="1600"/>
          </a:p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If </a:t>
            </a:r>
            <a:r>
              <a:rPr lang="en" sz="1600"/>
              <a:t>r</a:t>
            </a:r>
            <a:r>
              <a:rPr lang="en" sz="1600"/>
              <a:t> &lt; 0 → binary 1</a:t>
            </a:r>
            <a:endParaRPr sz="1600"/>
          </a:p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Where  r is received signal.</a:t>
            </a:r>
            <a:endParaRPr sz="1600"/>
          </a:p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ead Funnel by Slidesgo">
  <a:themeElements>
    <a:clrScheme name="Simple Light">
      <a:dk1>
        <a:srgbClr val="15110E"/>
      </a:dk1>
      <a:lt1>
        <a:srgbClr val="FFFAF6"/>
      </a:lt1>
      <a:dk2>
        <a:srgbClr val="C2E5F5"/>
      </a:dk2>
      <a:lt2>
        <a:srgbClr val="5296B8"/>
      </a:lt2>
      <a:accent1>
        <a:srgbClr val="13566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